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32"/>
  </p:notesMasterIdLst>
  <p:sldIdLst>
    <p:sldId id="256" r:id="rId5"/>
    <p:sldId id="258" r:id="rId6"/>
    <p:sldId id="282" r:id="rId7"/>
    <p:sldId id="284" r:id="rId8"/>
    <p:sldId id="285" r:id="rId9"/>
    <p:sldId id="286" r:id="rId10"/>
    <p:sldId id="287" r:id="rId11"/>
    <p:sldId id="283" r:id="rId12"/>
    <p:sldId id="274" r:id="rId13"/>
    <p:sldId id="259" r:id="rId14"/>
    <p:sldId id="289" r:id="rId15"/>
    <p:sldId id="290" r:id="rId16"/>
    <p:sldId id="291" r:id="rId17"/>
    <p:sldId id="292" r:id="rId18"/>
    <p:sldId id="294" r:id="rId19"/>
    <p:sldId id="296" r:id="rId20"/>
    <p:sldId id="297" r:id="rId21"/>
    <p:sldId id="298" r:id="rId22"/>
    <p:sldId id="299" r:id="rId23"/>
    <p:sldId id="300" r:id="rId24"/>
    <p:sldId id="273" r:id="rId25"/>
    <p:sldId id="281" r:id="rId26"/>
    <p:sldId id="276" r:id="rId27"/>
    <p:sldId id="278" r:id="rId28"/>
    <p:sldId id="263" r:id="rId29"/>
    <p:sldId id="270"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7" clrIdx="0">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010"/>
    <a:srgbClr val="022939"/>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19451-96C9-405B-8CA4-595102FD72ED}" v="8" dt="2023-02-09T19:29:00.989"/>
    <p1510:client id="{1811320D-2FF5-489D-903C-23887D868B85}" v="26" dt="2023-06-16T03:28:05.557"/>
    <p1510:client id="{1A733923-9E26-4519-A3D8-C1571D25EB7B}" v="1" dt="2023-06-16T17:43:38.477"/>
    <p1510:client id="{2678BF19-D328-4DF0-A4D4-115D67553AE9}" v="8" dt="2023-07-25T13:11:22.649"/>
    <p1510:client id="{2AC5D4CE-18D2-4A27-91D1-1664A43FE445}" v="2" dt="2023-03-07T16:21:41.008"/>
    <p1510:client id="{49BC71EB-E86B-4E89-9BC7-34DCE3FEEADC}" v="1" dt="2023-03-08T21:56:45.698"/>
    <p1510:client id="{53F8F84F-4515-4FC3-B91A-87C6C809BECA}" v="27" dt="2023-02-23T17:50:05.979"/>
    <p1510:client id="{58FFB314-4E19-4A43-B27C-05AAF19DA72A}" v="2" dt="2023-03-18T16:33:00.901"/>
    <p1510:client id="{59B236D5-D231-4F41-9EA0-D1611E034506}" v="51" dt="2023-07-11T15:32:28.283"/>
    <p1510:client id="{64407B7B-E500-4A48-86C4-C10086AB57B8}" v="12" dt="2023-08-15T23:52:47.110"/>
    <p1510:client id="{6E7DC62D-804F-4A6A-954F-118CB795D984}" v="1" dt="2023-03-09T14:31:25.077"/>
    <p1510:client id="{702898BF-6851-4F21-9BBB-4516CD69DE36}" v="1" dt="2023-03-08T19:51:58.562"/>
    <p1510:client id="{7419783B-8E3F-4704-A9C2-C5F4BABAF2FC}" v="16" dt="2023-03-23T18:00:45.852"/>
    <p1510:client id="{A11575A7-2F4A-48C0-BDBA-6FD8E9DF98BA}" v="159" dt="2023-03-22T15:01:10.466"/>
    <p1510:client id="{AF6F6D18-2EE7-4651-9888-8623D3589304}" v="49" dt="2023-03-26T22:13:51.674"/>
    <p1510:client id="{BA802C81-100B-4489-9E0F-E61B81F15BF2}" v="2" dt="2023-03-22T21:18:26.501"/>
    <p1510:client id="{D809CDF7-7428-4E2B-941C-507AA40824A8}" v="12" dt="2023-03-22T21:17:08.080"/>
    <p1510:client id="{D9C3DE82-6308-4FAE-897C-F5D71414326A}" v="74" dt="2023-03-24T19:40:39.901"/>
    <p1510:client id="{DBA0947D-AC4A-4F0F-9489-EA5B61F887BF}" v="56" dt="2023-03-24T19:45:43.589"/>
    <p1510:client id="{E1FF1CD2-8113-42F4-99CD-AEFDF9E98CF6}" v="4" dt="2023-03-08T19:48:45.202"/>
    <p1510:client id="{EB5539EB-5F41-43E3-A134-5A9D0E79F8AD}" v="5" dt="2023-03-01T13:50:29.416"/>
    <p1510:client id="{FA1CBE7A-C8BB-4FDC-8B3F-18ACD4BCC473}" v="150" dt="2023-03-24T19:36:40.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76400" autoAdjust="0"/>
  </p:normalViewPr>
  <p:slideViewPr>
    <p:cSldViewPr snapToGrid="0">
      <p:cViewPr varScale="1">
        <p:scale>
          <a:sx n="70" d="100"/>
          <a:sy n="70" d="100"/>
        </p:scale>
        <p:origin x="84" y="300"/>
      </p:cViewPr>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5/1/2025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a:t>
            </a:r>
            <a:r>
              <a:rPr lang="en-US" sz="1200" b="1" baseline="0" dirty="0"/>
              <a:t> GUIDE: </a:t>
            </a:r>
          </a:p>
          <a:p>
            <a:r>
              <a:rPr lang="en-US" sz="1200" baseline="0" dirty="0"/>
              <a:t>Career Planning has many facets, setting goals and expectations for yourself will push you to be your best version</a:t>
            </a:r>
            <a:r>
              <a:rPr lang="en-US" baseline="0" dirty="0"/>
              <a:t>.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52936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r>
              <a:rPr lang="en-US" b="1" baseline="0" dirty="0">
                <a:cs typeface="Calibri"/>
              </a:rPr>
              <a:t>: </a:t>
            </a:r>
          </a:p>
          <a:p>
            <a:r>
              <a:rPr lang="en-US" dirty="0">
                <a:cs typeface="Calibri"/>
              </a:rPr>
              <a:t>Specify the exam cycle NAVADMIN PMK-EE completion deadline and that it must be completed by the deadline or the Sailor will render themselves ineligible for</a:t>
            </a:r>
            <a:r>
              <a:rPr lang="en-US" baseline="0" dirty="0">
                <a:cs typeface="Calibri"/>
              </a:rPr>
              <a:t> the advancement exam</a:t>
            </a:r>
            <a:r>
              <a:rPr lang="en-US" dirty="0">
                <a:cs typeface="Calibri"/>
              </a:rPr>
              <a:t>. </a:t>
            </a:r>
          </a:p>
        </p:txBody>
      </p:sp>
      <p:sp>
        <p:nvSpPr>
          <p:cNvPr id="4" name="Slide Number Placeholder 3"/>
          <p:cNvSpPr>
            <a:spLocks noGrp="1"/>
          </p:cNvSpPr>
          <p:nvPr>
            <p:ph type="sldNum" sz="quarter" idx="10"/>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16705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endParaRPr lang="en-US" b="1" dirty="0"/>
          </a:p>
          <a:p>
            <a:pPr marL="171450" indent="-171450">
              <a:buFont typeface="Wingdings" panose="05000000000000000000" pitchFamily="2" charset="2"/>
              <a:buChar char="§"/>
            </a:pPr>
            <a:r>
              <a:rPr lang="en-US" dirty="0"/>
              <a:t>The</a:t>
            </a:r>
            <a:r>
              <a:rPr lang="en-US" baseline="0" dirty="0"/>
              <a:t> </a:t>
            </a:r>
            <a:r>
              <a:rPr lang="en-US" dirty="0"/>
              <a:t>Enlisted Advancement Worksheet</a:t>
            </a:r>
            <a:r>
              <a:rPr lang="en-US" baseline="0" dirty="0"/>
              <a:t> is located on NSIPs.</a:t>
            </a:r>
          </a:p>
          <a:p>
            <a:pPr marL="171450" indent="-171450">
              <a:buFont typeface="Wingdings" panose="05000000000000000000" pitchFamily="2" charset="2"/>
              <a:buChar char="§"/>
            </a:pPr>
            <a:r>
              <a:rPr lang="en-US" baseline="0" dirty="0"/>
              <a:t>Once logged in: </a:t>
            </a:r>
          </a:p>
          <a:p>
            <a:pPr marL="628650" lvl="1" indent="-171450">
              <a:buFont typeface="Wingdings" panose="05000000000000000000" pitchFamily="2" charset="2"/>
              <a:buChar char="§"/>
            </a:pPr>
            <a:r>
              <a:rPr lang="en-US" baseline="0" dirty="0"/>
              <a:t>Click on Employee Self Service </a:t>
            </a:r>
            <a:r>
              <a:rPr lang="en-US" baseline="0" dirty="0">
                <a:sym typeface="Wingdings" panose="05000000000000000000" pitchFamily="2" charset="2"/>
              </a:rPr>
              <a:t></a:t>
            </a:r>
            <a:r>
              <a:rPr lang="en-US" baseline="0" dirty="0"/>
              <a:t> Tasks </a:t>
            </a:r>
            <a:r>
              <a:rPr lang="en-US" baseline="0" dirty="0">
                <a:sym typeface="Wingdings" panose="05000000000000000000" pitchFamily="2" charset="2"/>
              </a:rPr>
              <a:t> </a:t>
            </a:r>
            <a:r>
              <a:rPr lang="en-US" baseline="0" dirty="0"/>
              <a:t> under EAW, click on EAW home. </a:t>
            </a:r>
            <a:endParaRPr lang="en-US" dirty="0"/>
          </a:p>
        </p:txBody>
      </p:sp>
      <p:sp>
        <p:nvSpPr>
          <p:cNvPr id="4" name="Slide Number Placeholder 3"/>
          <p:cNvSpPr>
            <a:spLocks noGrp="1"/>
          </p:cNvSpPr>
          <p:nvPr>
            <p:ph type="sldNum" sz="quarter" idx="10"/>
          </p:nvPr>
        </p:nvSpPr>
        <p:spPr/>
        <p:txBody>
          <a:bodyPr/>
          <a:lstStyle/>
          <a:p>
            <a:fld id="{56233196-2004-4256-9841-A58910183265}" type="slidenum">
              <a:rPr lang="en-US" smtClean="0"/>
              <a:t>11</a:t>
            </a:fld>
            <a:endParaRPr lang="en-US"/>
          </a:p>
        </p:txBody>
      </p:sp>
    </p:spTree>
    <p:extLst>
      <p:ext uri="{BB962C8B-B14F-4D97-AF65-F5344CB8AC3E}">
        <p14:creationId xmlns:p14="http://schemas.microsoft.com/office/powerpoint/2010/main" val="318986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p>
          <a:p>
            <a:r>
              <a:rPr lang="en-US" baseline="0" dirty="0"/>
              <a:t>None</a:t>
            </a:r>
            <a:endParaRPr lang="en-US" dirty="0"/>
          </a:p>
        </p:txBody>
      </p:sp>
      <p:sp>
        <p:nvSpPr>
          <p:cNvPr id="4" name="Slide Number Placeholder 3"/>
          <p:cNvSpPr>
            <a:spLocks noGrp="1"/>
          </p:cNvSpPr>
          <p:nvPr>
            <p:ph type="sldNum" sz="quarter" idx="10"/>
          </p:nvPr>
        </p:nvSpPr>
        <p:spPr/>
        <p:txBody>
          <a:bodyPr/>
          <a:lstStyle/>
          <a:p>
            <a:fld id="{56233196-2004-4256-9841-A58910183265}" type="slidenum">
              <a:rPr lang="en-US" smtClean="0"/>
              <a:t>12</a:t>
            </a:fld>
            <a:endParaRPr lang="en-US"/>
          </a:p>
        </p:txBody>
      </p:sp>
    </p:spTree>
    <p:extLst>
      <p:ext uri="{BB962C8B-B14F-4D97-AF65-F5344CB8AC3E}">
        <p14:creationId xmlns:p14="http://schemas.microsoft.com/office/powerpoint/2010/main" val="151319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FACILITATOR GUIDE:</a:t>
            </a:r>
          </a:p>
          <a:p>
            <a:pPr marL="171450" indent="-171450">
              <a:buFont typeface="Wingdings" panose="05000000000000000000" pitchFamily="2" charset="2"/>
              <a:buChar char="§"/>
            </a:pPr>
            <a:r>
              <a:rPr lang="en-US" dirty="0"/>
              <a:t>Once the Sailor has clicked “View Worksheet” – a pop up window will appear (they may need to enable their pop</a:t>
            </a:r>
            <a:r>
              <a:rPr lang="en-US" baseline="0" dirty="0"/>
              <a:t>-ups!)</a:t>
            </a:r>
          </a:p>
          <a:p>
            <a:pPr marL="171450" indent="-171450">
              <a:buFont typeface="Wingdings" panose="05000000000000000000" pitchFamily="2" charset="2"/>
              <a:buChar char="§"/>
            </a:pPr>
            <a:endParaRPr lang="en-US" baseline="0" dirty="0"/>
          </a:p>
          <a:p>
            <a:pPr marL="171450" indent="-171450">
              <a:buFont typeface="Wingdings" panose="05000000000000000000" pitchFamily="2" charset="2"/>
              <a:buChar char="§"/>
            </a:pPr>
            <a:r>
              <a:rPr lang="en-US" baseline="0" dirty="0"/>
              <a:t>This is their actual worksheet. </a:t>
            </a:r>
          </a:p>
          <a:p>
            <a:pPr marL="171450" indent="-171450">
              <a:buFont typeface="Wingdings" panose="05000000000000000000" pitchFamily="2" charset="2"/>
              <a:buChar char="§"/>
            </a:pPr>
            <a:endParaRPr lang="en-US" baseline="0" dirty="0"/>
          </a:p>
          <a:p>
            <a:pPr marL="171450" indent="-171450">
              <a:buFont typeface="Wingdings" panose="05000000000000000000" pitchFamily="2" charset="2"/>
              <a:buChar char="§"/>
            </a:pPr>
            <a:r>
              <a:rPr lang="en-US" baseline="0" dirty="0"/>
              <a:t>Sailors should verify ALL of the data/information to ensure everything is accurate. </a:t>
            </a:r>
          </a:p>
          <a:p>
            <a:pPr marL="171450" indent="-171450">
              <a:buFont typeface="Wingdings" panose="05000000000000000000" pitchFamily="2" charset="2"/>
              <a:buChar char="§"/>
            </a:pPr>
            <a:endParaRPr lang="en-US" baseline="0" dirty="0"/>
          </a:p>
          <a:p>
            <a:pPr marL="171450" indent="-171450">
              <a:buFont typeface="Wingdings" panose="05000000000000000000" pitchFamily="2" charset="2"/>
              <a:buChar char="§"/>
            </a:pPr>
            <a:r>
              <a:rPr lang="en-US" baseline="0" dirty="0"/>
              <a:t>Why is it important to verify Time in Rate? </a:t>
            </a:r>
          </a:p>
          <a:p>
            <a:pPr marL="628650" lvl="1" indent="-171450">
              <a:buFont typeface="Wingdings" panose="05000000000000000000" pitchFamily="2" charset="2"/>
              <a:buChar char="§"/>
            </a:pPr>
            <a:r>
              <a:rPr lang="en-US" baseline="0" dirty="0"/>
              <a:t>1. To verify the Sailor is actually eligible for the exam and </a:t>
            </a:r>
          </a:p>
          <a:p>
            <a:pPr marL="628650" lvl="1" indent="-171450">
              <a:buFont typeface="Wingdings" panose="05000000000000000000" pitchFamily="2" charset="2"/>
              <a:buChar char="§"/>
            </a:pPr>
            <a:r>
              <a:rPr lang="en-US" baseline="0" dirty="0"/>
              <a:t>2. because it involves points on the overall score. If TIR is only showing 0300 vice 0500 – this is a big difference. </a:t>
            </a:r>
          </a:p>
          <a:p>
            <a:pPr marL="171450" indent="-171450">
              <a:buFontTx/>
              <a:buChar char="-"/>
            </a:pPr>
            <a:endParaRPr lang="en-US" baseline="0" dirty="0"/>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56233196-2004-4256-9841-A58910183265}" type="slidenum">
              <a:rPr lang="en-US" smtClean="0"/>
              <a:t>13</a:t>
            </a:fld>
            <a:endParaRPr lang="en-US"/>
          </a:p>
        </p:txBody>
      </p:sp>
    </p:spTree>
    <p:extLst>
      <p:ext uri="{BB962C8B-B14F-4D97-AF65-F5344CB8AC3E}">
        <p14:creationId xmlns:p14="http://schemas.microsoft.com/office/powerpoint/2010/main" val="23056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Awards:</a:t>
            </a:r>
          </a:p>
          <a:p>
            <a:pPr marL="171450" indent="-171450">
              <a:buFont typeface="Wingdings" panose="05000000000000000000" pitchFamily="2" charset="2"/>
              <a:buChar char="§"/>
            </a:pPr>
            <a:r>
              <a:rPr lang="en-US" dirty="0"/>
              <a:t>This is where we see the most issues once results have been</a:t>
            </a:r>
            <a:r>
              <a:rPr lang="en-US" baseline="0" dirty="0"/>
              <a:t> released and a Sailor missed the exam by less than 2 points.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t>Check</a:t>
            </a:r>
            <a:r>
              <a:rPr lang="en-US" baseline="0" dirty="0"/>
              <a:t> NDAWS, the PSR, NSIPS Awards History, etc. to verify all awards (if applicable) are listed here. </a:t>
            </a:r>
          </a:p>
          <a:p>
            <a:pPr marL="171450" indent="-171450">
              <a:buFont typeface="Wingdings" panose="05000000000000000000" pitchFamily="2" charset="2"/>
              <a:buChar char="§"/>
            </a:pPr>
            <a:endParaRPr lang="en-US" baseline="0" dirty="0"/>
          </a:p>
          <a:p>
            <a:pPr marL="171450" indent="-171450">
              <a:buFont typeface="Wingdings" panose="05000000000000000000" pitchFamily="2" charset="2"/>
              <a:buChar char="§"/>
            </a:pPr>
            <a:r>
              <a:rPr lang="en-US" baseline="0" dirty="0"/>
              <a:t>Notice it says Maximum Allowable Award Points – The Sailor could have 14 points, but the maximum allowable is only 12 points. That is all they will receive, not the entire 14 points. </a:t>
            </a:r>
          </a:p>
          <a:p>
            <a:pPr marL="171450" indent="-171450">
              <a:buFont typeface="Wingdings" panose="05000000000000000000" pitchFamily="2" charset="2"/>
              <a:buChar char="§"/>
            </a:pPr>
            <a:endParaRPr lang="en-US" baseline="0" dirty="0"/>
          </a:p>
          <a:p>
            <a:pPr marL="171450" indent="-171450">
              <a:buFont typeface="Wingdings" panose="05000000000000000000" pitchFamily="2" charset="2"/>
              <a:buChar char="§"/>
            </a:pPr>
            <a:r>
              <a:rPr lang="en-US" baseline="0" dirty="0"/>
              <a:t>As per BUPERSINST1430.16G paragraph 307 – Enter points only for awards APPROVED or EARNED prior to the day of the regularly scheduled NWAE. Awards with only a month/year date are presumed to have an ending date on the last day of the respective month. </a:t>
            </a:r>
            <a:endParaRPr lang="en-US" dirty="0"/>
          </a:p>
        </p:txBody>
      </p:sp>
      <p:sp>
        <p:nvSpPr>
          <p:cNvPr id="4" name="Slide Number Placeholder 3"/>
          <p:cNvSpPr>
            <a:spLocks noGrp="1"/>
          </p:cNvSpPr>
          <p:nvPr>
            <p:ph type="sldNum" sz="quarter" idx="10"/>
          </p:nvPr>
        </p:nvSpPr>
        <p:spPr/>
        <p:txBody>
          <a:bodyPr/>
          <a:lstStyle/>
          <a:p>
            <a:fld id="{56233196-2004-4256-9841-A58910183265}" type="slidenum">
              <a:rPr lang="en-US" smtClean="0"/>
              <a:t>14</a:t>
            </a:fld>
            <a:endParaRPr lang="en-US"/>
          </a:p>
        </p:txBody>
      </p:sp>
    </p:spTree>
    <p:extLst>
      <p:ext uri="{BB962C8B-B14F-4D97-AF65-F5344CB8AC3E}">
        <p14:creationId xmlns:p14="http://schemas.microsoft.com/office/powerpoint/2010/main" val="331173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a:t>FACILITATOR GUIDE:</a:t>
            </a:r>
          </a:p>
          <a:p>
            <a:pPr marL="0" indent="0">
              <a:buFontTx/>
              <a:buNone/>
            </a:pPr>
            <a:r>
              <a:rPr lang="en-US" baseline="0" dirty="0"/>
              <a:t>Current rank – only the evals in your current rank can be utilized on the EAW. Example if the Sailor is taking the E5 exam, only the E4 evals can be utilized. </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56233196-2004-4256-9841-A58910183265}" type="slidenum">
              <a:rPr lang="en-US" smtClean="0"/>
              <a:t>15</a:t>
            </a:fld>
            <a:endParaRPr lang="en-US"/>
          </a:p>
        </p:txBody>
      </p:sp>
    </p:spTree>
    <p:extLst>
      <p:ext uri="{BB962C8B-B14F-4D97-AF65-F5344CB8AC3E}">
        <p14:creationId xmlns:p14="http://schemas.microsoft.com/office/powerpoint/2010/main" val="373626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endParaRPr lang="en-US" b="1" dirty="0"/>
          </a:p>
          <a:p>
            <a:r>
              <a:rPr lang="en-US" dirty="0"/>
              <a:t>Per BUPERSINST 1430.16G “Education</a:t>
            </a:r>
            <a:r>
              <a:rPr lang="en-US" baseline="0" dirty="0"/>
              <a:t> points will be calculated and credited by the Joint Services Transcript (JST). Naval Education and Training Professional Development Center (NETPDC) will receive data from Navy College Management Information System for calculations into the Candidate’s FMS.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233196-2004-4256-9841-A58910183265}" type="slidenum">
              <a:rPr lang="en-US" smtClean="0"/>
              <a:t>16</a:t>
            </a:fld>
            <a:endParaRPr lang="en-US"/>
          </a:p>
        </p:txBody>
      </p:sp>
    </p:spTree>
    <p:extLst>
      <p:ext uri="{BB962C8B-B14F-4D97-AF65-F5344CB8AC3E}">
        <p14:creationId xmlns:p14="http://schemas.microsoft.com/office/powerpoint/2010/main" val="99177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endParaRPr lang="en-US" b="1" dirty="0"/>
          </a:p>
          <a:p>
            <a:r>
              <a:rPr lang="en-US" dirty="0"/>
              <a:t>PMK-EE:</a:t>
            </a:r>
          </a:p>
          <a:p>
            <a:pPr marL="171450" indent="-171450">
              <a:buFont typeface="Wingdings" panose="05000000000000000000" pitchFamily="2" charset="2"/>
              <a:buChar char="§"/>
            </a:pPr>
            <a:r>
              <a:rPr lang="en-US" dirty="0"/>
              <a:t>Required </a:t>
            </a:r>
            <a:r>
              <a:rPr lang="en-US" b="1" dirty="0"/>
              <a:t>ONCE</a:t>
            </a:r>
            <a:r>
              <a:rPr lang="en-US" dirty="0"/>
              <a:t> per paygrade.</a:t>
            </a:r>
            <a:r>
              <a:rPr lang="en-US" baseline="0" dirty="0"/>
              <a:t> This is a </a:t>
            </a:r>
            <a:r>
              <a:rPr lang="en-US" b="1" baseline="0" dirty="0"/>
              <a:t>MANDATORY</a:t>
            </a:r>
            <a:r>
              <a:rPr lang="en-US" baseline="0" dirty="0"/>
              <a:t> requirement and it </a:t>
            </a:r>
            <a:r>
              <a:rPr lang="en-US" b="1" baseline="0" dirty="0"/>
              <a:t>SHALL</a:t>
            </a:r>
            <a:r>
              <a:rPr lang="en-US" baseline="0" dirty="0"/>
              <a:t> be completed prior to the  date annotated in the NAVADMIN. </a:t>
            </a:r>
          </a:p>
          <a:p>
            <a:pPr marL="0" indent="0">
              <a:buFont typeface="Wingdings" panose="05000000000000000000" pitchFamily="2" charset="2"/>
              <a:buNone/>
            </a:pPr>
            <a:endParaRPr lang="en-US" baseline="0" dirty="0">
              <a:sym typeface="Wingdings" panose="05000000000000000000" pitchFamily="2" charset="2"/>
            </a:endParaRPr>
          </a:p>
          <a:p>
            <a:pPr marL="171450" indent="-171450">
              <a:buFont typeface="Wingdings" panose="05000000000000000000" pitchFamily="2" charset="2"/>
              <a:buChar char="§"/>
            </a:pPr>
            <a:r>
              <a:rPr lang="en-US" baseline="0" dirty="0">
                <a:sym typeface="Wingdings" panose="05000000000000000000" pitchFamily="2" charset="2"/>
              </a:rPr>
              <a:t>You can </a:t>
            </a:r>
            <a:r>
              <a:rPr lang="en-US" b="1" baseline="0" dirty="0">
                <a:sym typeface="Wingdings" panose="05000000000000000000" pitchFamily="2" charset="2"/>
              </a:rPr>
              <a:t>NOT</a:t>
            </a:r>
            <a:r>
              <a:rPr lang="en-US" baseline="0" dirty="0">
                <a:sym typeface="Wingdings" panose="05000000000000000000" pitchFamily="2" charset="2"/>
              </a:rPr>
              <a:t> front load the PMK-EE Training i.e. An E4 cannot go knock out their E5, E6, and E7 PMK-EE. It has to be done during that particular paygrade before the exam. </a:t>
            </a:r>
          </a:p>
          <a:p>
            <a:pPr marL="171450" indent="-171450">
              <a:buFont typeface="Wingdings" panose="05000000000000000000" pitchFamily="2" charset="2"/>
              <a:buChar char="§"/>
            </a:pPr>
            <a:endParaRPr lang="en-US" baseline="0" dirty="0">
              <a:sym typeface="Wingdings" panose="05000000000000000000" pitchFamily="2" charset="2"/>
            </a:endParaRPr>
          </a:p>
          <a:p>
            <a:pPr marL="171450" indent="-171450">
              <a:buFont typeface="Wingdings" panose="05000000000000000000" pitchFamily="2" charset="2"/>
              <a:buChar char="§"/>
            </a:pPr>
            <a:r>
              <a:rPr lang="en-US" baseline="0" dirty="0">
                <a:sym typeface="Wingdings" panose="05000000000000000000" pitchFamily="2" charset="2"/>
              </a:rPr>
              <a:t>If a Sailor does </a:t>
            </a:r>
            <a:r>
              <a:rPr lang="en-US" b="1" baseline="0" dirty="0">
                <a:sym typeface="Wingdings" panose="05000000000000000000" pitchFamily="2" charset="2"/>
              </a:rPr>
              <a:t>NOT</a:t>
            </a:r>
            <a:r>
              <a:rPr lang="en-US" baseline="0" dirty="0">
                <a:sym typeface="Wingdings" panose="05000000000000000000" pitchFamily="2" charset="2"/>
              </a:rPr>
              <a:t> complete their PMK-EE prior to the due date – they will be ineligible for the exam. </a:t>
            </a: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233196-2004-4256-9841-A58910183265}" type="slidenum">
              <a:rPr lang="en-US" smtClean="0"/>
              <a:t>17</a:t>
            </a:fld>
            <a:endParaRPr lang="en-US"/>
          </a:p>
        </p:txBody>
      </p:sp>
    </p:spTree>
    <p:extLst>
      <p:ext uri="{BB962C8B-B14F-4D97-AF65-F5344CB8AC3E}">
        <p14:creationId xmlns:p14="http://schemas.microsoft.com/office/powerpoint/2010/main" val="132591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endParaRPr lang="en-US" b="1" dirty="0"/>
          </a:p>
          <a:p>
            <a:r>
              <a:rPr lang="en-US" dirty="0"/>
              <a:t>If something is CHANGING on the</a:t>
            </a:r>
            <a:r>
              <a:rPr lang="en-US" baseline="0" dirty="0"/>
              <a:t> EAW, there has to be proof/documentation to what is changing and WHY. </a:t>
            </a:r>
            <a:endParaRPr lang="en-US" dirty="0"/>
          </a:p>
        </p:txBody>
      </p:sp>
      <p:sp>
        <p:nvSpPr>
          <p:cNvPr id="4" name="Slide Number Placeholder 3"/>
          <p:cNvSpPr>
            <a:spLocks noGrp="1"/>
          </p:cNvSpPr>
          <p:nvPr>
            <p:ph type="sldNum" sz="quarter" idx="10"/>
          </p:nvPr>
        </p:nvSpPr>
        <p:spPr/>
        <p:txBody>
          <a:bodyPr/>
          <a:lstStyle/>
          <a:p>
            <a:fld id="{56233196-2004-4256-9841-A58910183265}" type="slidenum">
              <a:rPr lang="en-US" smtClean="0"/>
              <a:t>18</a:t>
            </a:fld>
            <a:endParaRPr lang="en-US"/>
          </a:p>
        </p:txBody>
      </p:sp>
    </p:spTree>
    <p:extLst>
      <p:ext uri="{BB962C8B-B14F-4D97-AF65-F5344CB8AC3E}">
        <p14:creationId xmlns:p14="http://schemas.microsoft.com/office/powerpoint/2010/main" val="22442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b="0" dirty="0"/>
              <a:t>None</a:t>
            </a:r>
          </a:p>
        </p:txBody>
      </p:sp>
      <p:sp>
        <p:nvSpPr>
          <p:cNvPr id="4" name="Slide Number Placeholder 3"/>
          <p:cNvSpPr>
            <a:spLocks noGrp="1"/>
          </p:cNvSpPr>
          <p:nvPr>
            <p:ph type="sldNum" sz="quarter" idx="10"/>
          </p:nvPr>
        </p:nvSpPr>
        <p:spPr/>
        <p:txBody>
          <a:bodyPr/>
          <a:lstStyle/>
          <a:p>
            <a:fld id="{56233196-2004-4256-9841-A58910183265}" type="slidenum">
              <a:rPr lang="en-US" smtClean="0"/>
              <a:t>19</a:t>
            </a:fld>
            <a:endParaRPr lang="en-US"/>
          </a:p>
        </p:txBody>
      </p:sp>
    </p:spTree>
    <p:extLst>
      <p:ext uri="{BB962C8B-B14F-4D97-AF65-F5344CB8AC3E}">
        <p14:creationId xmlns:p14="http://schemas.microsoft.com/office/powerpoint/2010/main" val="3807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 </a:t>
            </a:r>
          </a:p>
          <a:p>
            <a:r>
              <a:rPr lang="en-US" dirty="0"/>
              <a:t>Review objectives</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954182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p>
          <a:p>
            <a:r>
              <a:rPr lang="en-US" baseline="0" dirty="0"/>
              <a:t>None</a:t>
            </a:r>
            <a:endParaRPr lang="en-US" dirty="0"/>
          </a:p>
        </p:txBody>
      </p:sp>
      <p:sp>
        <p:nvSpPr>
          <p:cNvPr id="4" name="Slide Number Placeholder 3"/>
          <p:cNvSpPr>
            <a:spLocks noGrp="1"/>
          </p:cNvSpPr>
          <p:nvPr>
            <p:ph type="sldNum" sz="quarter" idx="10"/>
          </p:nvPr>
        </p:nvSpPr>
        <p:spPr/>
        <p:txBody>
          <a:bodyPr/>
          <a:lstStyle/>
          <a:p>
            <a:fld id="{56233196-2004-4256-9841-A58910183265}" type="slidenum">
              <a:rPr lang="en-US" smtClean="0"/>
              <a:t>20</a:t>
            </a:fld>
            <a:endParaRPr lang="en-US"/>
          </a:p>
        </p:txBody>
      </p:sp>
    </p:spTree>
    <p:extLst>
      <p:ext uri="{BB962C8B-B14F-4D97-AF65-F5344CB8AC3E}">
        <p14:creationId xmlns:p14="http://schemas.microsoft.com/office/powerpoint/2010/main" val="353662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baseline="0" dirty="0">
                <a:cs typeface="Calibri"/>
              </a:rPr>
              <a:t> GUIDE</a:t>
            </a:r>
            <a:r>
              <a:rPr lang="en-US" dirty="0">
                <a:cs typeface="Calibri"/>
              </a:rPr>
              <a:t>: </a:t>
            </a:r>
          </a:p>
          <a:p>
            <a:r>
              <a:rPr lang="en-US" dirty="0">
                <a:cs typeface="Calibri"/>
              </a:rPr>
              <a:t>Presenter can explain how the EAW works to provide specify information on the Profile Sheet; can breakdown the columns on here and then on the next slide for the FMS calculation. Presenter can also explain how to add an email to receive Profile Sheet Update notifications via BOL.</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3746268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r>
              <a:rPr lang="en-US" dirty="0"/>
              <a:t>: </a:t>
            </a:r>
          </a:p>
          <a:p>
            <a:r>
              <a:rPr lang="en-US" b="1" dirty="0"/>
              <a:t>Additional Notes:</a:t>
            </a:r>
          </a:p>
          <a:p>
            <a:r>
              <a:rPr lang="en-US" dirty="0"/>
              <a:t>Other</a:t>
            </a:r>
            <a:r>
              <a:rPr lang="en-US" baseline="0" dirty="0"/>
              <a:t> Commissioning Options: Medical Service Corps In-Service Procurement Program (MSC-IPP), Limited Duty Officer (LDO), Chief Warrant Officer (CWO), Judge Advocate General’s In-service Procurement Program (JAG-IPP), Enlisted to Medical Degree Program.</a:t>
            </a:r>
            <a:r>
              <a:rPr lang="en-US" dirty="0"/>
              <a:t> </a:t>
            </a:r>
            <a:r>
              <a:rPr lang="en-US" baseline="0" dirty="0"/>
              <a:t> </a:t>
            </a:r>
          </a:p>
          <a:p>
            <a:endParaRPr lang="en-US" baseline="0" dirty="0"/>
          </a:p>
          <a:p>
            <a:r>
              <a:rPr lang="en-US" baseline="0" dirty="0"/>
              <a:t>Ensure to mention MyNavyHR-references-messages where NAVADMINs will be published with more information for each fiscal year.</a:t>
            </a:r>
            <a:r>
              <a:rPr lang="en-US" dirty="0"/>
              <a:t> </a:t>
            </a:r>
          </a:p>
        </p:txBody>
      </p:sp>
      <p:sp>
        <p:nvSpPr>
          <p:cNvPr id="4" name="Slide Number Placeholder 3"/>
          <p:cNvSpPr>
            <a:spLocks noGrp="1"/>
          </p:cNvSpPr>
          <p:nvPr>
            <p:ph type="sldNum" sz="quarter" idx="10"/>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16232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 </a:t>
            </a:r>
          </a:p>
          <a:p>
            <a:r>
              <a:rPr lang="en-US" b="0" dirty="0"/>
              <a:t>I</a:t>
            </a:r>
            <a:r>
              <a:rPr lang="en-US" dirty="0"/>
              <a:t>f unable to pull up and display online have a printed example copy on hand. </a:t>
            </a:r>
          </a:p>
        </p:txBody>
      </p:sp>
      <p:sp>
        <p:nvSpPr>
          <p:cNvPr id="4" name="Slide Number Placeholder 3"/>
          <p:cNvSpPr>
            <a:spLocks noGrp="1"/>
          </p:cNvSpPr>
          <p:nvPr>
            <p:ph type="sldNum" sz="quarter" idx="10"/>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4265597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GUIDE:</a:t>
            </a:r>
            <a:r>
              <a:rPr lang="en-US" dirty="0">
                <a:cs typeface="Calibri"/>
              </a:rPr>
              <a:t> </a:t>
            </a:r>
            <a:endParaRPr lang="en-US" baseline="0" dirty="0">
              <a:cs typeface="Calibri"/>
            </a:endParaRPr>
          </a:p>
          <a:p>
            <a:r>
              <a:rPr lang="en-US" dirty="0">
                <a:cs typeface="Calibri"/>
              </a:rPr>
              <a:t>Presenter can elaborate on how using the Career Path and LaDR would be beneficial to planning a successful Career and assisting with increased possibility for Advancement.</a:t>
            </a:r>
          </a:p>
        </p:txBody>
      </p:sp>
      <p:sp>
        <p:nvSpPr>
          <p:cNvPr id="4" name="Slide Number Placeholder 3"/>
          <p:cNvSpPr>
            <a:spLocks noGrp="1"/>
          </p:cNvSpPr>
          <p:nvPr>
            <p:ph type="sldNum" sz="quarter" idx="10"/>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60923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 </a:t>
            </a:r>
          </a:p>
          <a:p>
            <a:r>
              <a:rPr lang="en-US" dirty="0"/>
              <a:t>Address</a:t>
            </a:r>
            <a:r>
              <a:rPr lang="en-US" baseline="0" dirty="0"/>
              <a:t> submission via CWAY and who the Local SELRES Recruiter is for the respective AOR.</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178453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r>
              <a:rPr lang="en-US" b="1" dirty="0"/>
              <a:t>: </a:t>
            </a:r>
          </a:p>
          <a:p>
            <a:r>
              <a:rPr lang="en-US" dirty="0"/>
              <a:t>Speak</a:t>
            </a:r>
            <a:r>
              <a:rPr lang="en-US" baseline="0" dirty="0"/>
              <a:t> on the respective Fleet &amp; Family Support Center for that AOR and who the TAP Coordinators are.</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26</a:t>
            </a:fld>
            <a:endParaRPr lang="en-US"/>
          </a:p>
        </p:txBody>
      </p:sp>
    </p:spTree>
    <p:extLst>
      <p:ext uri="{BB962C8B-B14F-4D97-AF65-F5344CB8AC3E}">
        <p14:creationId xmlns:p14="http://schemas.microsoft.com/office/powerpoint/2010/main" val="3777435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baseline="0" dirty="0">
                <a:cs typeface="Calibri"/>
              </a:rPr>
              <a:t> GUIDE: </a:t>
            </a:r>
          </a:p>
          <a:p>
            <a:r>
              <a:rPr lang="en-US" b="1" dirty="0">
                <a:cs typeface="Calibri"/>
              </a:rPr>
              <a:t>Questions to ask the class:</a:t>
            </a:r>
          </a:p>
          <a:p>
            <a:r>
              <a:rPr lang="en-US" dirty="0">
                <a:cs typeface="Calibri"/>
              </a:rPr>
              <a:t>What is the purpose of a CDB? What is the CDB Schedule? What is the PACT CDB Schedule? What paygrades take the NWAE? When is the PMKEE deadline? What is an EAW? What is a Profile Sheet? How many</a:t>
            </a:r>
            <a:r>
              <a:rPr lang="en-US" baseline="0" dirty="0">
                <a:cs typeface="Calibri"/>
              </a:rPr>
              <a:t> years is your MSO? </a:t>
            </a:r>
            <a:endParaRPr lang="en-US" dirty="0">
              <a:cs typeface="Calibri"/>
            </a:endParaRPr>
          </a:p>
          <a:p>
            <a:r>
              <a:rPr lang="en-US" dirty="0">
                <a:cs typeface="Calibri"/>
              </a:rPr>
              <a:t>Presenter can tailor review questions to the audience.</a:t>
            </a:r>
          </a:p>
          <a:p>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238774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Review references </a:t>
            </a:r>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418335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pPr marL="171450" indent="-171450">
              <a:buFont typeface="Wingdings" panose="05000000000000000000" pitchFamily="2" charset="2"/>
              <a:buChar char="§"/>
            </a:pPr>
            <a:r>
              <a:rPr lang="en-US" dirty="0"/>
              <a:t>Explain where the OBLISERV (if applicable) is located on member's orders.</a:t>
            </a:r>
          </a:p>
          <a:p>
            <a:pPr marL="171450" indent="-171450">
              <a:buFont typeface="Wingdings" panose="05000000000000000000" pitchFamily="2" charset="2"/>
              <a:buChar char="§"/>
            </a:pPr>
            <a:r>
              <a:rPr lang="en-US" dirty="0"/>
              <a:t>Orders will state length</a:t>
            </a:r>
            <a:r>
              <a:rPr lang="en-US" baseline="0" dirty="0"/>
              <a:t> of OBLISERV required. </a:t>
            </a:r>
            <a:endParaRPr lang="en-US" dirty="0"/>
          </a:p>
          <a:p>
            <a:pPr marL="171450" indent="-171450">
              <a:buFont typeface="Wingdings" panose="05000000000000000000" pitchFamily="2" charset="2"/>
              <a:buChar char="§"/>
            </a:pPr>
            <a:r>
              <a:rPr lang="en-US" dirty="0"/>
              <a:t>Recommend referring member to Prescribed Sea Tour (Incentive 3) if there is a question regarding to the length determined vs contract obligation.</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Member can also reenlist first, then execute an extension as long as the OBLISERV is fulfilled.</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213019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GUIDE:</a:t>
            </a:r>
          </a:p>
          <a:p>
            <a:pPr marL="171450" indent="-171450">
              <a:buFont typeface="Wingdings" panose="05000000000000000000" pitchFamily="2" charset="2"/>
              <a:buChar char="§"/>
            </a:pPr>
            <a:r>
              <a:rPr lang="en-US" dirty="0"/>
              <a:t>Explain members must receive at least a Promotable on the most current evaluation (periodic or special) for CO’s retention recommendation.</a:t>
            </a:r>
          </a:p>
          <a:p>
            <a:pPr marL="171450" indent="-171450">
              <a:buFont typeface="Wingdings" panose="05000000000000000000" pitchFamily="2" charset="2"/>
              <a:buChar char="§"/>
            </a:pPr>
            <a:r>
              <a:rPr lang="en-US" dirty="0"/>
              <a:t>PACT Sailors with required A-school will not be able to reenlist until they graduate from the A-school.</a:t>
            </a:r>
            <a:endParaRPr lang="en-US" dirty="0">
              <a:cs typeface="Calibri"/>
            </a:endParaRPr>
          </a:p>
          <a:p>
            <a:pPr marL="171450" indent="-171450">
              <a:buFont typeface="Wingdings" panose="05000000000000000000" pitchFamily="2" charset="2"/>
              <a:buChar char="§"/>
            </a:pPr>
            <a:r>
              <a:rPr lang="en-US" dirty="0"/>
              <a:t>Member with 2 consecutive PFA failures will have to refer to NAVADMIN 043/23 (Physical Fitness Failures Reset).</a:t>
            </a:r>
            <a:endParaRPr lang="en-US" dirty="0">
              <a:cs typeface="Calibri"/>
            </a:endParaRPr>
          </a:p>
          <a:p>
            <a:pPr marL="171450" indent="-171450">
              <a:buFont typeface="Wingdings" panose="05000000000000000000" pitchFamily="2" charset="2"/>
              <a:buChar char="§"/>
            </a:pPr>
            <a:r>
              <a:rPr lang="en-US" dirty="0"/>
              <a:t>Explain C-Way approval quota expiration (as applicable).</a:t>
            </a:r>
          </a:p>
          <a:p>
            <a:pPr marL="171450" indent="-171450">
              <a:buFont typeface="Wingdings" panose="05000000000000000000" pitchFamily="2" charset="2"/>
              <a:buChar char="§"/>
            </a:pPr>
            <a:r>
              <a:rPr lang="en-US" dirty="0"/>
              <a:t>Explain High Year Tenure (HYT) and HYT Plus Pilot (NAVADMIN 288/22).</a:t>
            </a:r>
          </a:p>
          <a:p>
            <a:pPr marL="628650" lvl="1" indent="-171450">
              <a:buFont typeface="Wingdings" panose="05000000000000000000" pitchFamily="2" charset="2"/>
              <a:buChar char="§"/>
            </a:pPr>
            <a:r>
              <a:rPr lang="en-US" dirty="0"/>
              <a:t>E3 – Rated, 6 years</a:t>
            </a:r>
          </a:p>
          <a:p>
            <a:pPr marL="628650" lvl="1" indent="-171450">
              <a:buFont typeface="Wingdings" panose="05000000000000000000" pitchFamily="2" charset="2"/>
              <a:buChar char="§"/>
            </a:pPr>
            <a:r>
              <a:rPr lang="en-US" dirty="0"/>
              <a:t>E4 – 10 years</a:t>
            </a:r>
          </a:p>
          <a:p>
            <a:pPr marL="628650" lvl="1" indent="-171450">
              <a:buFont typeface="Wingdings" panose="05000000000000000000" pitchFamily="2" charset="2"/>
              <a:buChar char="§"/>
            </a:pPr>
            <a:r>
              <a:rPr lang="en-US" dirty="0"/>
              <a:t>E5 – 16 years</a:t>
            </a:r>
          </a:p>
          <a:p>
            <a:pPr marL="628650" lvl="1" indent="-171450">
              <a:buFont typeface="Wingdings" panose="05000000000000000000" pitchFamily="2" charset="2"/>
              <a:buChar char="§"/>
            </a:pPr>
            <a:r>
              <a:rPr lang="en-US" dirty="0"/>
              <a:t>E6 – 22 years</a:t>
            </a:r>
          </a:p>
          <a:p>
            <a:pPr marL="628650" lvl="1" indent="-171450">
              <a:buFont typeface="Wingdings" panose="05000000000000000000" pitchFamily="2" charset="2"/>
              <a:buChar char="§"/>
            </a:pPr>
            <a:r>
              <a:rPr lang="en-US" dirty="0"/>
              <a:t>E7 – 24 years</a:t>
            </a:r>
          </a:p>
          <a:p>
            <a:pPr marL="628650" lvl="1" indent="-171450">
              <a:buFont typeface="Wingdings" panose="05000000000000000000" pitchFamily="2" charset="2"/>
              <a:buChar char="§"/>
            </a:pPr>
            <a:r>
              <a:rPr lang="en-US" dirty="0"/>
              <a:t>E8 – 26 years</a:t>
            </a:r>
          </a:p>
          <a:p>
            <a:pPr marL="628650" lvl="1" indent="-171450">
              <a:buFont typeface="Wingdings" panose="05000000000000000000" pitchFamily="2" charset="2"/>
              <a:buChar char="§"/>
            </a:pPr>
            <a:r>
              <a:rPr lang="en-US" dirty="0"/>
              <a:t>E9 – 30 years</a:t>
            </a:r>
          </a:p>
          <a:p>
            <a:pPr marL="628650" lvl="1" indent="-171450" algn="l">
              <a:buFont typeface="Wingdings" panose="05000000000000000000" pitchFamily="2" charset="2"/>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367489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GUIDE:</a:t>
            </a:r>
          </a:p>
          <a:p>
            <a:pPr marL="171450" indent="-171450">
              <a:buFont typeface="Wingdings" panose="05000000000000000000" pitchFamily="2" charset="2"/>
              <a:buChar char="§"/>
            </a:pPr>
            <a:r>
              <a:rPr lang="en-US" dirty="0"/>
              <a:t>Must be recommend for retention by CO.</a:t>
            </a:r>
          </a:p>
          <a:p>
            <a:pPr marL="171450" indent="-171450">
              <a:buFont typeface="Wingdings" panose="05000000000000000000" pitchFamily="2" charset="2"/>
              <a:buChar char="§"/>
            </a:pPr>
            <a:r>
              <a:rPr lang="en-US" dirty="0"/>
              <a:t>Explain the difference between the terms execution date and operative date.</a:t>
            </a:r>
            <a:endParaRPr lang="en-US" dirty="0">
              <a:cs typeface="Calibri"/>
            </a:endParaRPr>
          </a:p>
          <a:p>
            <a:pPr marL="628650" lvl="1" indent="-171450">
              <a:buFont typeface="Wingdings" panose="05000000000000000000" pitchFamily="2" charset="2"/>
              <a:buChar char="§"/>
            </a:pPr>
            <a:r>
              <a:rPr lang="en-US" dirty="0">
                <a:cs typeface="Calibri"/>
              </a:rPr>
              <a:t>Execution date is the date the Sailor signed the extension.</a:t>
            </a:r>
            <a:endParaRPr lang="en-US" dirty="0"/>
          </a:p>
          <a:p>
            <a:pPr marL="628650" lvl="1" indent="-171450">
              <a:buFont typeface="Wingdings" panose="05000000000000000000" pitchFamily="2" charset="2"/>
              <a:buChar char="§"/>
            </a:pPr>
            <a:r>
              <a:rPr lang="en-US" dirty="0">
                <a:cs typeface="Calibri"/>
              </a:rPr>
              <a:t>Operative date is the date the extension goes into effect; EAOS + 1 Day. </a:t>
            </a:r>
          </a:p>
          <a:p>
            <a:pPr marL="171450" indent="-171450">
              <a:buFont typeface="Wingdings" panose="05000000000000000000" pitchFamily="2" charset="2"/>
              <a:buChar char="§"/>
            </a:pPr>
            <a:r>
              <a:rPr lang="en-US" dirty="0">
                <a:cs typeface="Calibri"/>
              </a:rPr>
              <a:t>This is </a:t>
            </a:r>
            <a:r>
              <a:rPr lang="en-US" baseline="0" dirty="0">
                <a:cs typeface="Calibri"/>
              </a:rPr>
              <a:t>not an all inclusive list, see MPM 1160-040, page 4-6 for additional reason a Sailor can extend for. </a:t>
            </a:r>
            <a:endParaRPr lang="en-US" dirty="0"/>
          </a:p>
          <a:p>
            <a:pPr marL="171450" indent="-171450">
              <a:buFont typeface="Wingdings" panose="05000000000000000000" pitchFamily="2" charset="2"/>
              <a:buChar char="§"/>
            </a:pPr>
            <a:r>
              <a:rPr lang="en-US" dirty="0"/>
              <a:t>An inoperative extension will be cancelled if member reenlists. The reenlistment must take them past the number of months already obligated in their previous extensions.</a:t>
            </a:r>
            <a:endParaRPr lang="en-US" dirty="0">
              <a:cs typeface="Calibri"/>
            </a:endParaRP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124644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Review</a:t>
            </a:r>
            <a:r>
              <a:rPr lang="en-US" baseline="0" dirty="0"/>
              <a:t> reenlistment zones.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299837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r>
              <a:rPr lang="en-US" b="1" baseline="0" dirty="0"/>
              <a:t> </a:t>
            </a:r>
          </a:p>
          <a:p>
            <a:r>
              <a:rPr lang="en-US" baseline="0" dirty="0"/>
              <a:t>Explain to First Termers their MSO can be found in their original contract located in their OMPF on BOL.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189234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FACILITATORS GUIDE:</a:t>
            </a:r>
            <a:r>
              <a:rPr lang="en-US" b="1" baseline="0" dirty="0">
                <a:cs typeface="Calibri"/>
              </a:rPr>
              <a:t> </a:t>
            </a:r>
          </a:p>
          <a:p>
            <a:r>
              <a:rPr lang="en-US" dirty="0">
                <a:cs typeface="Calibri"/>
              </a:rPr>
              <a:t>Presenter can explain why CDBs are important in helping Sailor plan their career with assistance from their respective chain of command.</a:t>
            </a:r>
          </a:p>
          <a:p>
            <a:r>
              <a:rPr lang="en-US" dirty="0">
                <a:cs typeface="Calibri"/>
              </a:rPr>
              <a:t>Cover the Individual Career Development Plan (ICDP)</a:t>
            </a:r>
          </a:p>
          <a:p>
            <a:pPr marL="171450" indent="-171450">
              <a:buFont typeface="Wingdings" panose="05000000000000000000" pitchFamily="2" charset="2"/>
              <a:buChar char="§"/>
            </a:pPr>
            <a:r>
              <a:rPr lang="en-US" dirty="0">
                <a:cs typeface="Calibri"/>
              </a:rPr>
              <a:t>Mutually developed plan</a:t>
            </a:r>
          </a:p>
          <a:p>
            <a:pPr marL="171450" indent="-171450">
              <a:buFont typeface="Wingdings" panose="05000000000000000000" pitchFamily="2" charset="2"/>
              <a:buChar char="§"/>
            </a:pPr>
            <a:r>
              <a:rPr lang="en-US" dirty="0">
                <a:cs typeface="Calibri"/>
              </a:rPr>
              <a:t>Assists in achievement of personal and professional goals</a:t>
            </a:r>
          </a:p>
          <a:p>
            <a:pPr marL="171450" indent="-171450">
              <a:buFont typeface="Wingdings" panose="05000000000000000000" pitchFamily="2" charset="2"/>
              <a:buChar char="§"/>
            </a:pPr>
            <a:r>
              <a:rPr lang="en-US" dirty="0">
                <a:cs typeface="Calibri"/>
              </a:rPr>
              <a:t>The Sailors' take away from a CDB</a:t>
            </a:r>
          </a:p>
        </p:txBody>
      </p:sp>
      <p:sp>
        <p:nvSpPr>
          <p:cNvPr id="4" name="Slide Number Placeholder 3"/>
          <p:cNvSpPr>
            <a:spLocks noGrp="1"/>
          </p:cNvSpPr>
          <p:nvPr>
            <p:ph type="sldNum" sz="quarter" idx="10"/>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50795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1"/>
            <a:ext cx="77724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948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83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04913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589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19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25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598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0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5629643"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596046"/>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463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565458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134725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3" y="6023666"/>
            <a:ext cx="6317668"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7674" y="547016"/>
            <a:ext cx="2219496" cy="961782"/>
          </a:xfrm>
          <a:prstGeom prst="rect">
            <a:avLst/>
          </a:prstGeom>
        </p:spPr>
      </p:pic>
    </p:spTree>
    <p:extLst>
      <p:ext uri="{BB962C8B-B14F-4D97-AF65-F5344CB8AC3E}">
        <p14:creationId xmlns:p14="http://schemas.microsoft.com/office/powerpoint/2010/main" val="16830644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2.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np.navy.mil/group/career-planning/lad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p:txBody>
          <a:bodyPr>
            <a:normAutofit/>
          </a:bodyPr>
          <a:lstStyle/>
          <a:p>
            <a:r>
              <a:rPr lang="en-US" dirty="0">
                <a:solidFill>
                  <a:schemeClr val="tx1"/>
                </a:solidFill>
              </a:rPr>
              <a:t>First Term Success Workshop</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p:txBody>
          <a:bodyPr vert="horz" lIns="91440" tIns="45720" rIns="91440" bIns="45720" rtlCol="0" anchor="t">
            <a:normAutofit/>
          </a:bodyPr>
          <a:lstStyle/>
          <a:p>
            <a:r>
              <a:rPr lang="en-US" sz="2800" dirty="0">
                <a:latin typeface="Rockwell"/>
              </a:rPr>
              <a:t>Career Planning</a:t>
            </a: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79" y="310864"/>
            <a:ext cx="6119206" cy="1346344"/>
          </a:xfrm>
        </p:spPr>
        <p:txBody>
          <a:bodyPr>
            <a:normAutofit/>
          </a:bodyPr>
          <a:lstStyle/>
          <a:p>
            <a:r>
              <a:rPr lang="en-US" sz="3600" dirty="0">
                <a:solidFill>
                  <a:srgbClr val="E8B010"/>
                </a:solidFill>
                <a:latin typeface="Rockwell"/>
              </a:rPr>
              <a:t>Navy Wide Advancement Exam (NWAE)</a:t>
            </a:r>
            <a:endParaRPr lang="en-US" sz="3600" dirty="0">
              <a:solidFill>
                <a:srgbClr val="E8B010"/>
              </a:solidFill>
            </a:endParaRPr>
          </a:p>
        </p:txBody>
      </p:sp>
      <p:sp>
        <p:nvSpPr>
          <p:cNvPr id="3" name="Content Placeholder 2"/>
          <p:cNvSpPr>
            <a:spLocks noGrp="1"/>
          </p:cNvSpPr>
          <p:nvPr>
            <p:ph idx="1"/>
          </p:nvPr>
        </p:nvSpPr>
        <p:spPr>
          <a:xfrm>
            <a:off x="292679" y="1752027"/>
            <a:ext cx="8784082" cy="4731011"/>
          </a:xfrm>
        </p:spPr>
        <p:txBody>
          <a:bodyPr vert="horz" lIns="91440" tIns="45720" rIns="91440" bIns="45720" rtlCol="0" anchor="t">
            <a:noAutofit/>
          </a:bodyPr>
          <a:lstStyle/>
          <a:p>
            <a:r>
              <a:rPr lang="en-US" sz="2000" dirty="0">
                <a:latin typeface="Rockwell"/>
              </a:rPr>
              <a:t>Eligibility</a:t>
            </a:r>
          </a:p>
          <a:p>
            <a:pPr lvl="1"/>
            <a:r>
              <a:rPr lang="en-US" sz="1800" dirty="0">
                <a:latin typeface="Rockwell"/>
              </a:rPr>
              <a:t>Must be recommended by CO,  have minimum time-in-rate (TIR), be in proper path of advancement, have completed the Professional Military Knowledge – Eligibility Exam (PMK-EE) for the next paygrade applicable for E-4 through E-7 paygrades. </a:t>
            </a:r>
          </a:p>
          <a:p>
            <a:pPr marL="457200" lvl="1" indent="0">
              <a:buNone/>
            </a:pPr>
            <a:r>
              <a:rPr lang="en-US" sz="1800" dirty="0">
                <a:solidFill>
                  <a:schemeClr val="accent5">
                    <a:lumMod val="40000"/>
                    <a:lumOff val="60000"/>
                  </a:schemeClr>
                </a:solidFill>
                <a:latin typeface="Rockwell"/>
              </a:rPr>
              <a:t>*E-4 do not take advancement exams (effective as of NAVADMIN 274/22)</a:t>
            </a:r>
          </a:p>
          <a:p>
            <a:r>
              <a:rPr lang="en-US" sz="2000" dirty="0">
                <a:latin typeface="Rockwell"/>
              </a:rPr>
              <a:t>Navy Advancement Center (Accessible from MyNavy Portal)</a:t>
            </a:r>
          </a:p>
          <a:p>
            <a:pPr lvl="1"/>
            <a:r>
              <a:rPr lang="en-US" sz="1800" dirty="0">
                <a:latin typeface="Rockwell"/>
              </a:rPr>
              <a:t>Bibliographies, rating Topics &amp; Subtopics, time-In-Rate (TIR) Calculation Table, enlisted Advancement Worksheet, and profile sheet</a:t>
            </a:r>
            <a:endParaRPr lang="en-US" sz="1800" dirty="0"/>
          </a:p>
          <a:p>
            <a:pPr lvl="1"/>
            <a:r>
              <a:rPr lang="en-US" sz="1800" dirty="0">
                <a:latin typeface="Rockwell"/>
              </a:rPr>
              <a:t>Enlisted Advancement Worksheet (EAW)</a:t>
            </a:r>
            <a:endParaRPr lang="en-US" sz="1800" dirty="0"/>
          </a:p>
          <a:p>
            <a:pPr lvl="1"/>
            <a:r>
              <a:rPr lang="en-US" sz="1800" dirty="0">
                <a:latin typeface="Rockwell"/>
              </a:rPr>
              <a:t>View via MyNavy Portal link or NSIPS Self-Service Account, Sailors can upload supporting documents and make comments, and educational Services Officer (ESO) can assist with EAW access issues</a:t>
            </a:r>
          </a:p>
          <a:p>
            <a:endParaRPr lang="en-US" sz="2200" dirty="0"/>
          </a:p>
        </p:txBody>
      </p:sp>
    </p:spTree>
    <p:extLst>
      <p:ext uri="{BB962C8B-B14F-4D97-AF65-F5344CB8AC3E}">
        <p14:creationId xmlns:p14="http://schemas.microsoft.com/office/powerpoint/2010/main" val="193275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8" r="29585" b="36510"/>
          <a:stretch/>
        </p:blipFill>
        <p:spPr>
          <a:xfrm>
            <a:off x="181588" y="3064062"/>
            <a:ext cx="4019558" cy="2751488"/>
          </a:xfrm>
          <a:prstGeom prst="rect">
            <a:avLst/>
          </a:prstGeom>
          <a:ln w="38100">
            <a:solidFill>
              <a:schemeClr val="tx1"/>
            </a:solidFill>
          </a:ln>
        </p:spPr>
      </p:pic>
      <p:sp>
        <p:nvSpPr>
          <p:cNvPr id="5" name="TextBox 4"/>
          <p:cNvSpPr txBox="1"/>
          <p:nvPr/>
        </p:nvSpPr>
        <p:spPr>
          <a:xfrm>
            <a:off x="155275" y="2048399"/>
            <a:ext cx="3371697" cy="1015663"/>
          </a:xfrm>
          <a:prstGeom prst="rect">
            <a:avLst/>
          </a:prstGeom>
          <a:noFill/>
        </p:spPr>
        <p:txBody>
          <a:bodyPr wrap="square" rtlCol="0">
            <a:spAutoFit/>
          </a:bodyPr>
          <a:lstStyle/>
          <a:p>
            <a:r>
              <a:rPr lang="en-US" sz="2000" dirty="0">
                <a:solidFill>
                  <a:schemeClr val="bg2"/>
                </a:solidFill>
                <a:latin typeface="Rockwell" panose="02060603020205020403" pitchFamily="18" charset="0"/>
                <a:cs typeface="Arial" panose="020B0604020202020204" pitchFamily="34" charset="0"/>
              </a:rPr>
              <a:t>Step 1: Log in to NSIPS. </a:t>
            </a:r>
          </a:p>
          <a:p>
            <a:r>
              <a:rPr lang="en-US" sz="2000" dirty="0">
                <a:solidFill>
                  <a:schemeClr val="bg2"/>
                </a:solidFill>
                <a:latin typeface="Rockwell" panose="02060603020205020403" pitchFamily="18" charset="0"/>
                <a:cs typeface="Arial" panose="020B0604020202020204" pitchFamily="34" charset="0"/>
              </a:rPr>
              <a:t>Step 2: Click on “Employee Self Service”</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r="43455" b="28185"/>
          <a:stretch/>
        </p:blipFill>
        <p:spPr>
          <a:xfrm>
            <a:off x="4520817" y="2414216"/>
            <a:ext cx="2743200" cy="1371600"/>
          </a:xfrm>
          <a:prstGeom prst="rect">
            <a:avLst/>
          </a:prstGeom>
          <a:ln w="38100">
            <a:solidFill>
              <a:schemeClr val="tx1"/>
            </a:solidFill>
          </a:ln>
        </p:spPr>
      </p:pic>
      <p:sp>
        <p:nvSpPr>
          <p:cNvPr id="7" name="TextBox 6"/>
          <p:cNvSpPr txBox="1"/>
          <p:nvPr/>
        </p:nvSpPr>
        <p:spPr>
          <a:xfrm>
            <a:off x="4412663" y="1994363"/>
            <a:ext cx="2981329" cy="400110"/>
          </a:xfrm>
          <a:prstGeom prst="rect">
            <a:avLst/>
          </a:prstGeom>
          <a:noFill/>
        </p:spPr>
        <p:txBody>
          <a:bodyPr wrap="none" rtlCol="0">
            <a:spAutoFit/>
          </a:bodyPr>
          <a:lstStyle/>
          <a:p>
            <a:r>
              <a:rPr lang="en-US" sz="2000" dirty="0">
                <a:solidFill>
                  <a:schemeClr val="bg2"/>
                </a:solidFill>
                <a:latin typeface="Rockwell" panose="02060603020205020403" pitchFamily="18" charset="0"/>
                <a:cs typeface="Arial" panose="020B0604020202020204" pitchFamily="34" charset="0"/>
              </a:rPr>
              <a:t>Step 3: Click on “Tasks”</a:t>
            </a:r>
          </a:p>
        </p:txBody>
      </p:sp>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r="13763" b="18558"/>
          <a:stretch/>
        </p:blipFill>
        <p:spPr>
          <a:xfrm>
            <a:off x="5524581" y="3929438"/>
            <a:ext cx="3429000" cy="2057400"/>
          </a:xfrm>
          <a:prstGeom prst="rect">
            <a:avLst/>
          </a:prstGeom>
          <a:ln w="38100">
            <a:solidFill>
              <a:schemeClr val="tx1"/>
            </a:solidFill>
          </a:ln>
        </p:spPr>
      </p:pic>
      <p:sp>
        <p:nvSpPr>
          <p:cNvPr id="10" name="TextBox 9"/>
          <p:cNvSpPr txBox="1"/>
          <p:nvPr/>
        </p:nvSpPr>
        <p:spPr>
          <a:xfrm>
            <a:off x="7550106" y="2550244"/>
            <a:ext cx="1559510" cy="1323439"/>
          </a:xfrm>
          <a:prstGeom prst="rect">
            <a:avLst/>
          </a:prstGeom>
          <a:noFill/>
        </p:spPr>
        <p:txBody>
          <a:bodyPr wrap="square" rtlCol="0">
            <a:spAutoFit/>
          </a:bodyPr>
          <a:lstStyle/>
          <a:p>
            <a:r>
              <a:rPr lang="en-US" sz="2000" dirty="0">
                <a:solidFill>
                  <a:schemeClr val="bg2"/>
                </a:solidFill>
                <a:latin typeface="Rockwell" panose="02060603020205020403" pitchFamily="18" charset="0"/>
                <a:cs typeface="Arial" panose="020B0604020202020204" pitchFamily="34" charset="0"/>
              </a:rPr>
              <a:t>STEP 4: Click on “EAW Home” </a:t>
            </a:r>
          </a:p>
        </p:txBody>
      </p:sp>
      <p:sp>
        <p:nvSpPr>
          <p:cNvPr id="12"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a:t>
            </a:r>
          </a:p>
        </p:txBody>
      </p:sp>
    </p:spTree>
    <p:extLst>
      <p:ext uri="{BB962C8B-B14F-4D97-AF65-F5344CB8AC3E}">
        <p14:creationId xmlns:p14="http://schemas.microsoft.com/office/powerpoint/2010/main" val="161425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b="40788"/>
          <a:stretch/>
        </p:blipFill>
        <p:spPr>
          <a:xfrm>
            <a:off x="1006155" y="2690279"/>
            <a:ext cx="7543800" cy="2400300"/>
          </a:xfrm>
          <a:prstGeom prst="rect">
            <a:avLst/>
          </a:prstGeom>
          <a:ln w="38100">
            <a:solidFill>
              <a:schemeClr val="tx1"/>
            </a:solidFill>
          </a:ln>
        </p:spPr>
      </p:pic>
      <p:sp>
        <p:nvSpPr>
          <p:cNvPr id="5" name="TextBox 4"/>
          <p:cNvSpPr txBox="1"/>
          <p:nvPr/>
        </p:nvSpPr>
        <p:spPr>
          <a:xfrm>
            <a:off x="321906" y="2158871"/>
            <a:ext cx="6855071" cy="400110"/>
          </a:xfrm>
          <a:prstGeom prst="rect">
            <a:avLst/>
          </a:prstGeom>
          <a:noFill/>
        </p:spPr>
        <p:txBody>
          <a:bodyPr wrap="square" rtlCol="0">
            <a:spAutoFit/>
          </a:bodyPr>
          <a:lstStyle/>
          <a:p>
            <a:r>
              <a:rPr lang="en-US" sz="2000" dirty="0">
                <a:solidFill>
                  <a:schemeClr val="bg2"/>
                </a:solidFill>
                <a:latin typeface="Rockwell" panose="02060603020205020403" pitchFamily="18" charset="0"/>
                <a:cs typeface="Arial" panose="020B0604020202020204" pitchFamily="34" charset="0"/>
              </a:rPr>
              <a:t>Step 5: Click on the </a:t>
            </a:r>
            <a:r>
              <a:rPr lang="en-US" sz="2000" u="sng" dirty="0">
                <a:solidFill>
                  <a:schemeClr val="bg2"/>
                </a:solidFill>
                <a:latin typeface="Rockwell" panose="02060603020205020403" pitchFamily="18" charset="0"/>
                <a:cs typeface="Arial" panose="020B0604020202020204" pitchFamily="34" charset="0"/>
              </a:rPr>
              <a:t>UPCOMING</a:t>
            </a:r>
            <a:r>
              <a:rPr lang="en-US" sz="2000" dirty="0">
                <a:solidFill>
                  <a:schemeClr val="bg2"/>
                </a:solidFill>
                <a:latin typeface="Rockwell" panose="02060603020205020403" pitchFamily="18" charset="0"/>
                <a:cs typeface="Arial" panose="020B0604020202020204" pitchFamily="34" charset="0"/>
              </a:rPr>
              <a:t> worksheet. </a:t>
            </a:r>
          </a:p>
        </p:txBody>
      </p:sp>
      <p:sp>
        <p:nvSpPr>
          <p:cNvPr id="6" name="TextBox 5"/>
          <p:cNvSpPr txBox="1"/>
          <p:nvPr/>
        </p:nvSpPr>
        <p:spPr>
          <a:xfrm>
            <a:off x="292679" y="5221877"/>
            <a:ext cx="8677930" cy="707886"/>
          </a:xfrm>
          <a:prstGeom prst="rect">
            <a:avLst/>
          </a:prstGeom>
          <a:noFill/>
        </p:spPr>
        <p:txBody>
          <a:bodyPr wrap="square" rtlCol="0">
            <a:spAutoFit/>
          </a:bodyPr>
          <a:lstStyle/>
          <a:p>
            <a:r>
              <a:rPr lang="en-US" sz="2000" dirty="0">
                <a:solidFill>
                  <a:schemeClr val="bg2"/>
                </a:solidFill>
                <a:latin typeface="Rockwell" panose="02060603020205020403" pitchFamily="18" charset="0"/>
                <a:cs typeface="Arial" panose="020B0604020202020204" pitchFamily="34" charset="0"/>
              </a:rPr>
              <a:t>Note: If you have completed multiple cycles of worksheets via NSIPS, there may be several available.</a:t>
            </a:r>
          </a:p>
        </p:txBody>
      </p:sp>
      <p:sp>
        <p:nvSpPr>
          <p:cNvPr id="7"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14320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59" t="924" r="1842" b="1221"/>
          <a:stretch/>
        </p:blipFill>
        <p:spPr>
          <a:xfrm>
            <a:off x="2955381" y="2042963"/>
            <a:ext cx="6084116" cy="3831672"/>
          </a:xfrm>
          <a:prstGeom prst="rect">
            <a:avLst/>
          </a:prstGeom>
          <a:ln w="38100">
            <a:solidFill>
              <a:schemeClr val="tx1"/>
            </a:solidFill>
          </a:ln>
        </p:spPr>
      </p:pic>
      <p:sp>
        <p:nvSpPr>
          <p:cNvPr id="6" name="TextBox 5"/>
          <p:cNvSpPr txBox="1"/>
          <p:nvPr/>
        </p:nvSpPr>
        <p:spPr>
          <a:xfrm>
            <a:off x="34518" y="1970352"/>
            <a:ext cx="2466503" cy="923330"/>
          </a:xfrm>
          <a:prstGeom prst="rect">
            <a:avLst/>
          </a:prstGeom>
          <a:noFill/>
        </p:spPr>
        <p:txBody>
          <a:bodyPr wrap="square" rtlCol="0">
            <a:spAutoFit/>
          </a:bodyPr>
          <a:lstStyle/>
          <a:p>
            <a:r>
              <a:rPr lang="en-US" sz="1350" dirty="0">
                <a:solidFill>
                  <a:schemeClr val="bg2"/>
                </a:solidFill>
                <a:latin typeface="Rockwell" panose="02060603020205020403" pitchFamily="18" charset="0"/>
                <a:cs typeface="Arial" panose="020B0604020202020204" pitchFamily="34" charset="0"/>
              </a:rPr>
              <a:t>A new window will pop up – this is your Electronic Advancement Worksheet (EAW). </a:t>
            </a:r>
          </a:p>
        </p:txBody>
      </p:sp>
      <p:sp>
        <p:nvSpPr>
          <p:cNvPr id="7" name="TextBox 6"/>
          <p:cNvSpPr txBox="1"/>
          <p:nvPr/>
        </p:nvSpPr>
        <p:spPr>
          <a:xfrm>
            <a:off x="34517" y="2924629"/>
            <a:ext cx="2730985" cy="2950006"/>
          </a:xfrm>
          <a:prstGeom prst="rect">
            <a:avLst/>
          </a:prstGeom>
          <a:noFill/>
        </p:spPr>
        <p:txBody>
          <a:bodyPr wrap="square" rtlCol="0">
            <a:spAutoFit/>
          </a:bodyPr>
          <a:lstStyle/>
          <a:p>
            <a:r>
              <a:rPr lang="en-US" sz="1400" dirty="0">
                <a:solidFill>
                  <a:schemeClr val="bg2"/>
                </a:solidFill>
                <a:latin typeface="Rockwell" panose="02060603020205020403" pitchFamily="18" charset="0"/>
                <a:cs typeface="Arial" panose="020B0604020202020204" pitchFamily="34" charset="0"/>
              </a:rPr>
              <a:t>Step 6</a:t>
            </a:r>
            <a:r>
              <a:rPr lang="en-US" sz="1200" dirty="0">
                <a:solidFill>
                  <a:schemeClr val="bg2"/>
                </a:solidFill>
                <a:latin typeface="Rockwell" panose="02060603020205020403" pitchFamily="18" charset="0"/>
                <a:cs typeface="Arial" panose="020B0604020202020204" pitchFamily="34" charset="0"/>
              </a:rPr>
              <a:t>: Verify your information</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DOD ID Number</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Exam Cycle</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Present Rate/Exam Rate</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Present Paygrade/Exam Paygrade</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Highest Degree Level</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Duty Status</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Are you taking the exam for a special circumstance (i.e. EP Waiver or LDO purposes)</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Exam Results – will you still be at this UIC when results are expected to be released?</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Exam UIC – Are you transferring before taking the exam?</a:t>
            </a:r>
          </a:p>
          <a:p>
            <a:pPr marL="214313" indent="-214313">
              <a:buFont typeface="Arial" panose="020B0604020202020204" pitchFamily="34" charset="0"/>
              <a:buChar char="•"/>
            </a:pPr>
            <a:r>
              <a:rPr lang="en-US" sz="1100" dirty="0">
                <a:solidFill>
                  <a:schemeClr val="bg2"/>
                </a:solidFill>
                <a:latin typeface="Rockwell" panose="02060603020205020403" pitchFamily="18" charset="0"/>
                <a:cs typeface="Arial" panose="020B0604020202020204" pitchFamily="34" charset="0"/>
              </a:rPr>
              <a:t>Time in Rate</a:t>
            </a:r>
          </a:p>
        </p:txBody>
      </p:sp>
      <p:sp>
        <p:nvSpPr>
          <p:cNvPr id="8"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a:t>
            </a:r>
            <a:r>
              <a:rPr lang="en-US" sz="3600" dirty="0" err="1">
                <a:solidFill>
                  <a:srgbClr val="E8B010"/>
                </a:solidFill>
                <a:latin typeface="Rockwell"/>
              </a:rPr>
              <a:t>cont</a:t>
            </a:r>
            <a:r>
              <a:rPr lang="en-US" sz="3600" dirty="0">
                <a:solidFill>
                  <a:srgbClr val="E8B010"/>
                </a:solidFill>
                <a:latin typeface="Rockwell"/>
              </a:rPr>
              <a:t>…</a:t>
            </a:r>
          </a:p>
        </p:txBody>
      </p:sp>
    </p:spTree>
    <p:extLst>
      <p:ext uri="{BB962C8B-B14F-4D97-AF65-F5344CB8AC3E}">
        <p14:creationId xmlns:p14="http://schemas.microsoft.com/office/powerpoint/2010/main" val="77036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761" t="924" r="1538" b="66458"/>
          <a:stretch/>
        </p:blipFill>
        <p:spPr>
          <a:xfrm>
            <a:off x="2856451" y="2065265"/>
            <a:ext cx="6090407" cy="1277224"/>
          </a:xfrm>
          <a:prstGeom prst="rect">
            <a:avLst/>
          </a:prstGeom>
          <a:ln w="38100">
            <a:solidFill>
              <a:schemeClr val="tx1"/>
            </a:solidFill>
          </a:ln>
        </p:spPr>
      </p:pic>
      <p:sp>
        <p:nvSpPr>
          <p:cNvPr id="7" name="TextBox 6"/>
          <p:cNvSpPr txBox="1"/>
          <p:nvPr/>
        </p:nvSpPr>
        <p:spPr>
          <a:xfrm>
            <a:off x="73756" y="2775622"/>
            <a:ext cx="2735282" cy="507831"/>
          </a:xfrm>
          <a:prstGeom prst="rect">
            <a:avLst/>
          </a:prstGeom>
          <a:noFill/>
        </p:spPr>
        <p:txBody>
          <a:bodyPr wrap="square" rtlCol="0">
            <a:spAutoFit/>
          </a:bodyPr>
          <a:lstStyle/>
          <a:p>
            <a:pPr marL="214313" indent="-214313">
              <a:buFont typeface="Arial" panose="020B0604020202020204" pitchFamily="34" charset="0"/>
              <a:buChar char="•"/>
            </a:pPr>
            <a:endParaRPr lang="en-US" sz="1350" dirty="0"/>
          </a:p>
          <a:p>
            <a:endParaRPr lang="en-US" sz="1350" dirty="0"/>
          </a:p>
        </p:txBody>
      </p:sp>
      <p:sp>
        <p:nvSpPr>
          <p:cNvPr id="8" name="Rectangle 7"/>
          <p:cNvSpPr/>
          <p:nvPr/>
        </p:nvSpPr>
        <p:spPr>
          <a:xfrm>
            <a:off x="3384958" y="2845441"/>
            <a:ext cx="541090" cy="132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70917" y="2289849"/>
            <a:ext cx="2638121" cy="738664"/>
          </a:xfrm>
          <a:prstGeom prst="rect">
            <a:avLst/>
          </a:prstGeom>
          <a:noFill/>
        </p:spPr>
        <p:txBody>
          <a:bodyPr wrap="square" rtlCol="0">
            <a:spAutoFit/>
          </a:bodyPr>
          <a:lstStyle/>
          <a:p>
            <a:r>
              <a:rPr lang="en-US" sz="1500" dirty="0">
                <a:solidFill>
                  <a:schemeClr val="bg2"/>
                </a:solidFill>
                <a:latin typeface="Rockwell" panose="02060603020205020403" pitchFamily="18" charset="0"/>
                <a:cs typeface="Arial" panose="020B0604020202020204" pitchFamily="34" charset="0"/>
              </a:rPr>
              <a:t>Step 7</a:t>
            </a:r>
            <a:r>
              <a:rPr lang="en-US" sz="1350" dirty="0">
                <a:solidFill>
                  <a:schemeClr val="bg2"/>
                </a:solidFill>
                <a:latin typeface="Rockwell" panose="02060603020205020403" pitchFamily="18" charset="0"/>
                <a:cs typeface="Arial" panose="020B0604020202020204" pitchFamily="34" charset="0"/>
              </a:rPr>
              <a:t>: Click on Award Summary to verify your awards are correct.   </a:t>
            </a:r>
          </a:p>
        </p:txBody>
      </p:sp>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b="33918"/>
          <a:stretch/>
        </p:blipFill>
        <p:spPr>
          <a:xfrm>
            <a:off x="2856451" y="3805066"/>
            <a:ext cx="6090407" cy="1424856"/>
          </a:xfrm>
          <a:prstGeom prst="rect">
            <a:avLst/>
          </a:prstGeom>
          <a:ln w="38100">
            <a:solidFill>
              <a:schemeClr val="tx1"/>
            </a:solidFill>
          </a:ln>
        </p:spPr>
      </p:pic>
      <p:sp>
        <p:nvSpPr>
          <p:cNvPr id="11" name="Rectangle 10"/>
          <p:cNvSpPr/>
          <p:nvPr/>
        </p:nvSpPr>
        <p:spPr>
          <a:xfrm>
            <a:off x="6769916" y="4802173"/>
            <a:ext cx="459297" cy="144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183217" y="3939278"/>
            <a:ext cx="2516359" cy="923330"/>
          </a:xfrm>
          <a:prstGeom prst="rect">
            <a:avLst/>
          </a:prstGeom>
          <a:noFill/>
        </p:spPr>
        <p:txBody>
          <a:bodyPr wrap="square" rtlCol="0">
            <a:spAutoFit/>
          </a:bodyPr>
          <a:lstStyle/>
          <a:p>
            <a:r>
              <a:rPr lang="en-US" sz="1350" dirty="0">
                <a:solidFill>
                  <a:schemeClr val="bg2"/>
                </a:solidFill>
                <a:latin typeface="Rockwell" panose="02060603020205020403" pitchFamily="18" charset="0"/>
                <a:cs typeface="Arial" panose="020B0604020202020204" pitchFamily="34" charset="0"/>
              </a:rPr>
              <a:t>If the awards do not show “</a:t>
            </a:r>
            <a:r>
              <a:rPr lang="en-US" sz="1350" b="1" dirty="0">
                <a:solidFill>
                  <a:schemeClr val="bg2"/>
                </a:solidFill>
                <a:latin typeface="Rockwell" panose="02060603020205020403" pitchFamily="18" charset="0"/>
                <a:cs typeface="Arial" panose="020B0604020202020204" pitchFamily="34" charset="0"/>
              </a:rPr>
              <a:t>Verified”</a:t>
            </a:r>
            <a:r>
              <a:rPr lang="en-US" sz="1350" dirty="0">
                <a:solidFill>
                  <a:schemeClr val="bg2"/>
                </a:solidFill>
                <a:latin typeface="Rockwell" panose="02060603020205020403" pitchFamily="18" charset="0"/>
                <a:cs typeface="Arial" panose="020B0604020202020204" pitchFamily="34" charset="0"/>
              </a:rPr>
              <a:t>,</a:t>
            </a:r>
            <a:r>
              <a:rPr lang="en-US" sz="1350" b="1" dirty="0">
                <a:solidFill>
                  <a:schemeClr val="bg2"/>
                </a:solidFill>
                <a:latin typeface="Rockwell" panose="02060603020205020403" pitchFamily="18" charset="0"/>
                <a:cs typeface="Arial" panose="020B0604020202020204" pitchFamily="34" charset="0"/>
              </a:rPr>
              <a:t> </a:t>
            </a:r>
            <a:r>
              <a:rPr lang="en-US" sz="1350" dirty="0">
                <a:solidFill>
                  <a:schemeClr val="bg2"/>
                </a:solidFill>
                <a:latin typeface="Rockwell" panose="02060603020205020403" pitchFamily="18" charset="0"/>
                <a:cs typeface="Arial" panose="020B0604020202020204" pitchFamily="34" charset="0"/>
              </a:rPr>
              <a:t>you will have to upload a copy of the </a:t>
            </a:r>
          </a:p>
          <a:p>
            <a:r>
              <a:rPr lang="en-US" sz="1350" dirty="0">
                <a:solidFill>
                  <a:schemeClr val="bg2"/>
                </a:solidFill>
                <a:latin typeface="Rockwell" panose="02060603020205020403" pitchFamily="18" charset="0"/>
                <a:cs typeface="Arial" panose="020B0604020202020204" pitchFamily="34" charset="0"/>
              </a:rPr>
              <a:t>award for the ESO to verify. </a:t>
            </a:r>
            <a:endParaRPr lang="en-US" sz="1350" b="1" dirty="0">
              <a:solidFill>
                <a:schemeClr val="bg2"/>
              </a:solidFill>
              <a:latin typeface="Rockwell" panose="02060603020205020403" pitchFamily="18" charset="0"/>
              <a:cs typeface="Arial" panose="020B0604020202020204" pitchFamily="34" charset="0"/>
            </a:endParaRPr>
          </a:p>
        </p:txBody>
      </p:sp>
      <p:sp>
        <p:nvSpPr>
          <p:cNvPr id="14"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82739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760" t="1085" r="1841" b="58103"/>
          <a:stretch/>
        </p:blipFill>
        <p:spPr>
          <a:xfrm>
            <a:off x="2856451" y="2071556"/>
            <a:ext cx="6071533" cy="1598103"/>
          </a:xfrm>
          <a:prstGeom prst="rect">
            <a:avLst/>
          </a:prstGeom>
          <a:ln w="38100">
            <a:solidFill>
              <a:schemeClr val="tx1"/>
            </a:solidFill>
          </a:ln>
        </p:spPr>
      </p:pic>
      <p:sp>
        <p:nvSpPr>
          <p:cNvPr id="3" name="Rectangle 2"/>
          <p:cNvSpPr/>
          <p:nvPr/>
        </p:nvSpPr>
        <p:spPr>
          <a:xfrm>
            <a:off x="3353499" y="3009026"/>
            <a:ext cx="610299" cy="163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tretch>
            <a:fillRect/>
          </a:stretch>
        </p:blipFill>
        <p:spPr>
          <a:xfrm>
            <a:off x="2856451" y="3879584"/>
            <a:ext cx="6071533" cy="1828535"/>
          </a:xfrm>
          <a:prstGeom prst="rect">
            <a:avLst/>
          </a:prstGeom>
          <a:ln w="38100">
            <a:solidFill>
              <a:schemeClr val="tx1"/>
            </a:solidFill>
          </a:ln>
        </p:spPr>
      </p:pic>
      <p:sp>
        <p:nvSpPr>
          <p:cNvPr id="11" name="TextBox 10"/>
          <p:cNvSpPr txBox="1"/>
          <p:nvPr/>
        </p:nvSpPr>
        <p:spPr>
          <a:xfrm>
            <a:off x="36555" y="2071557"/>
            <a:ext cx="2283735" cy="646331"/>
          </a:xfrm>
          <a:prstGeom prst="rect">
            <a:avLst/>
          </a:prstGeom>
          <a:noFill/>
        </p:spPr>
        <p:txBody>
          <a:bodyPr wrap="square" rtlCol="0">
            <a:spAutoFit/>
          </a:bodyPr>
          <a:lstStyle/>
          <a:p>
            <a:r>
              <a:rPr lang="en-US" dirty="0">
                <a:solidFill>
                  <a:schemeClr val="bg2"/>
                </a:solidFill>
                <a:latin typeface="Rockwell" panose="02060603020205020403" pitchFamily="18" charset="0"/>
                <a:cs typeface="Arial" panose="020B0604020202020204" pitchFamily="34" charset="0"/>
              </a:rPr>
              <a:t>Step 8</a:t>
            </a:r>
            <a:r>
              <a:rPr lang="en-US" sz="1600" dirty="0">
                <a:solidFill>
                  <a:schemeClr val="bg2"/>
                </a:solidFill>
                <a:latin typeface="Rockwell" panose="02060603020205020403" pitchFamily="18" charset="0"/>
                <a:cs typeface="Arial" panose="020B0604020202020204" pitchFamily="34" charset="0"/>
              </a:rPr>
              <a:t>: </a:t>
            </a:r>
          </a:p>
          <a:p>
            <a:r>
              <a:rPr lang="en-US" sz="1600" dirty="0">
                <a:solidFill>
                  <a:schemeClr val="bg2"/>
                </a:solidFill>
                <a:latin typeface="Rockwell" panose="02060603020205020403" pitchFamily="18" charset="0"/>
                <a:cs typeface="Arial" panose="020B0604020202020204" pitchFamily="34" charset="0"/>
              </a:rPr>
              <a:t>Verify </a:t>
            </a:r>
            <a:r>
              <a:rPr lang="en-US" dirty="0">
                <a:solidFill>
                  <a:schemeClr val="bg2"/>
                </a:solidFill>
                <a:latin typeface="Rockwell" panose="02060603020205020403" pitchFamily="18" charset="0"/>
                <a:cs typeface="Arial" panose="020B0604020202020204" pitchFamily="34" charset="0"/>
              </a:rPr>
              <a:t>Eval</a:t>
            </a:r>
            <a:r>
              <a:rPr lang="en-US" sz="1600" dirty="0">
                <a:solidFill>
                  <a:schemeClr val="bg2"/>
                </a:solidFill>
                <a:latin typeface="Rockwell" panose="02060603020205020403" pitchFamily="18" charset="0"/>
                <a:cs typeface="Arial" panose="020B0604020202020204" pitchFamily="34" charset="0"/>
              </a:rPr>
              <a:t> Summary</a:t>
            </a:r>
          </a:p>
        </p:txBody>
      </p:sp>
      <p:sp>
        <p:nvSpPr>
          <p:cNvPr id="12" name="TextBox 11"/>
          <p:cNvSpPr txBox="1"/>
          <p:nvPr/>
        </p:nvSpPr>
        <p:spPr>
          <a:xfrm>
            <a:off x="65720" y="3832352"/>
            <a:ext cx="2599425" cy="2246769"/>
          </a:xfrm>
          <a:prstGeom prst="rect">
            <a:avLst/>
          </a:prstGeom>
          <a:noFill/>
        </p:spPr>
        <p:txBody>
          <a:bodyPr wrap="square" lIns="91440" tIns="45720" rIns="91440" bIns="45720" rtlCol="0" anchor="t">
            <a:spAutoFit/>
          </a:bodyPr>
          <a:lstStyle/>
          <a:p>
            <a:r>
              <a:rPr lang="en-US" sz="1600" dirty="0">
                <a:solidFill>
                  <a:schemeClr val="bg2"/>
                </a:solidFill>
                <a:latin typeface="Rockwell" panose="02060603020205020403" pitchFamily="18" charset="0"/>
                <a:cs typeface="Arial" panose="020B0604020202020204" pitchFamily="34" charset="0"/>
              </a:rPr>
              <a:t>NAVADMIN will specify which evaluations to use for the advancement cycle.</a:t>
            </a:r>
          </a:p>
          <a:p>
            <a:endParaRPr lang="en-US" sz="1600" dirty="0">
              <a:solidFill>
                <a:schemeClr val="bg2"/>
              </a:solidFill>
              <a:latin typeface="Rockwell" panose="02060603020205020403" pitchFamily="18" charset="0"/>
              <a:cs typeface="Arial" panose="020B0604020202020204" pitchFamily="34" charset="0"/>
            </a:endParaRPr>
          </a:p>
          <a:p>
            <a:r>
              <a:rPr lang="en-US" sz="1600" dirty="0">
                <a:solidFill>
                  <a:schemeClr val="bg2"/>
                </a:solidFill>
                <a:latin typeface="Rockwell"/>
                <a:cs typeface="Arial"/>
              </a:rPr>
              <a:t>Each day should be accounted for to ensure continuity is maintained. </a:t>
            </a:r>
            <a:endParaRPr lang="en-US" sz="1600" dirty="0">
              <a:solidFill>
                <a:schemeClr val="bg2"/>
              </a:solidFill>
              <a:latin typeface="Rockwell" panose="02060603020205020403" pitchFamily="18"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4882393" y="4877674"/>
            <a:ext cx="906011" cy="4781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375794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393" y="4565772"/>
            <a:ext cx="3772427" cy="1243186"/>
          </a:xfrm>
          <a:prstGeom prst="rect">
            <a:avLst/>
          </a:prstGeom>
          <a:ln w="38100">
            <a:solidFill>
              <a:schemeClr val="tx1"/>
            </a:solidFill>
          </a:ln>
        </p:spPr>
      </p:pic>
      <p:sp>
        <p:nvSpPr>
          <p:cNvPr id="5" name="TextBox 4"/>
          <p:cNvSpPr txBox="1"/>
          <p:nvPr/>
        </p:nvSpPr>
        <p:spPr>
          <a:xfrm>
            <a:off x="59707" y="2027190"/>
            <a:ext cx="4512293" cy="1131079"/>
          </a:xfrm>
          <a:prstGeom prst="rect">
            <a:avLst/>
          </a:prstGeom>
          <a:noFill/>
        </p:spPr>
        <p:txBody>
          <a:bodyPr wrap="square" rtlCol="0">
            <a:spAutoFit/>
          </a:bodyPr>
          <a:lstStyle/>
          <a:p>
            <a:r>
              <a:rPr lang="en-US" sz="1350" dirty="0">
                <a:solidFill>
                  <a:schemeClr val="bg2"/>
                </a:solidFill>
                <a:latin typeface="Rockwell" panose="02060603020205020403" pitchFamily="18" charset="0"/>
                <a:cs typeface="Arial" panose="020B0604020202020204" pitchFamily="34" charset="0"/>
              </a:rPr>
              <a:t>Education points are ONLY authorized if your degree is annotated on your Joint Service Transcript. </a:t>
            </a:r>
          </a:p>
          <a:p>
            <a:endParaRPr lang="en-US" sz="1350" dirty="0">
              <a:solidFill>
                <a:schemeClr val="bg2"/>
              </a:solidFill>
              <a:latin typeface="Rockwell" panose="02060603020205020403" pitchFamily="18" charset="0"/>
              <a:cs typeface="Arial" panose="020B0604020202020204" pitchFamily="34" charset="0"/>
            </a:endParaRPr>
          </a:p>
          <a:p>
            <a:r>
              <a:rPr lang="en-US" sz="1350" dirty="0">
                <a:solidFill>
                  <a:schemeClr val="bg2"/>
                </a:solidFill>
                <a:latin typeface="Rockwell" panose="02060603020205020403" pitchFamily="18" charset="0"/>
                <a:cs typeface="Arial" panose="020B0604020202020204" pitchFamily="34" charset="0"/>
              </a:rPr>
              <a:t>**This is NOT something your ESO can add unless it is in your JST.  A copy of your diploma will </a:t>
            </a:r>
            <a:r>
              <a:rPr lang="en-US" sz="1350" u="sng" dirty="0">
                <a:solidFill>
                  <a:schemeClr val="bg2"/>
                </a:solidFill>
                <a:latin typeface="Rockwell" panose="02060603020205020403" pitchFamily="18" charset="0"/>
                <a:cs typeface="Arial" panose="020B0604020202020204" pitchFamily="34" charset="0"/>
              </a:rPr>
              <a:t>NOT</a:t>
            </a:r>
            <a:r>
              <a:rPr lang="en-US" sz="1350" dirty="0">
                <a:solidFill>
                  <a:schemeClr val="bg2"/>
                </a:solidFill>
                <a:latin typeface="Rockwell" panose="02060603020205020403" pitchFamily="18" charset="0"/>
                <a:cs typeface="Arial" panose="020B0604020202020204" pitchFamily="34" charset="0"/>
              </a:rPr>
              <a:t> suffice**</a:t>
            </a:r>
          </a:p>
        </p:txBody>
      </p:sp>
      <p:sp>
        <p:nvSpPr>
          <p:cNvPr id="6" name="TextBox 5"/>
          <p:cNvSpPr txBox="1"/>
          <p:nvPr/>
        </p:nvSpPr>
        <p:spPr>
          <a:xfrm>
            <a:off x="59707" y="3854009"/>
            <a:ext cx="9084293" cy="2169825"/>
          </a:xfrm>
          <a:prstGeom prst="rect">
            <a:avLst/>
          </a:prstGeom>
          <a:noFill/>
        </p:spPr>
        <p:txBody>
          <a:bodyPr wrap="square" rtlCol="0">
            <a:spAutoFit/>
          </a:bodyPr>
          <a:lstStyle/>
          <a:p>
            <a:r>
              <a:rPr lang="en-US" sz="1350" dirty="0">
                <a:solidFill>
                  <a:schemeClr val="bg2"/>
                </a:solidFill>
                <a:latin typeface="Rockwell" panose="02060603020205020403" pitchFamily="18" charset="0"/>
                <a:cs typeface="Arial" panose="020B0604020202020204" pitchFamily="34" charset="0"/>
              </a:rPr>
              <a:t>Active Duty and Veterans: Have an official transcript sent from the institution directly to the JST Operations Center. Transcripts supplied by service member will NOT be accepted; they must come DIRECTLY from the institution. </a:t>
            </a:r>
          </a:p>
          <a:p>
            <a:endParaRPr lang="en-US" sz="1350" dirty="0">
              <a:solidFill>
                <a:schemeClr val="bg2"/>
              </a:solidFill>
              <a:latin typeface="Rockwell" panose="02060603020205020403" pitchFamily="18" charset="0"/>
              <a:cs typeface="Arial" panose="020B0604020202020204" pitchFamily="34" charset="0"/>
            </a:endParaRPr>
          </a:p>
          <a:p>
            <a:r>
              <a:rPr lang="en-US" sz="1350" dirty="0">
                <a:solidFill>
                  <a:schemeClr val="bg2"/>
                </a:solidFill>
                <a:latin typeface="Rockwell" panose="02060603020205020403" pitchFamily="18" charset="0"/>
                <a:cs typeface="Arial" panose="020B0604020202020204" pitchFamily="34" charset="0"/>
              </a:rPr>
              <a:t>NETPDTC</a:t>
            </a:r>
          </a:p>
          <a:p>
            <a:r>
              <a:rPr lang="en-US" sz="1350" dirty="0">
                <a:solidFill>
                  <a:schemeClr val="bg2"/>
                </a:solidFill>
                <a:latin typeface="Rockwell" panose="02060603020205020403" pitchFamily="18" charset="0"/>
                <a:cs typeface="Arial" panose="020B0604020202020204" pitchFamily="34" charset="0"/>
              </a:rPr>
              <a:t>ATTN: JST Technology Operations Center, Code N644</a:t>
            </a:r>
          </a:p>
          <a:p>
            <a:r>
              <a:rPr lang="en-US" sz="1350" dirty="0">
                <a:solidFill>
                  <a:schemeClr val="bg2"/>
                </a:solidFill>
                <a:latin typeface="Rockwell" panose="02060603020205020403" pitchFamily="18" charset="0"/>
                <a:cs typeface="Arial" panose="020B0604020202020204" pitchFamily="34" charset="0"/>
              </a:rPr>
              <a:t>6490 Saufley Field Road</a:t>
            </a:r>
          </a:p>
          <a:p>
            <a:r>
              <a:rPr lang="en-US" sz="1350" dirty="0">
                <a:solidFill>
                  <a:schemeClr val="bg2"/>
                </a:solidFill>
                <a:latin typeface="Rockwell" panose="02060603020205020403" pitchFamily="18" charset="0"/>
                <a:cs typeface="Arial" panose="020B0604020202020204" pitchFamily="34" charset="0"/>
              </a:rPr>
              <a:t>Pensacola, FL 32509</a:t>
            </a:r>
          </a:p>
          <a:p>
            <a:r>
              <a:rPr lang="en-US" sz="1350" dirty="0">
                <a:solidFill>
                  <a:schemeClr val="bg2"/>
                </a:solidFill>
                <a:latin typeface="Rockwell" panose="02060603020205020403" pitchFamily="18" charset="0"/>
                <a:cs typeface="Arial" panose="020B0604020202020204" pitchFamily="34" charset="0"/>
              </a:rPr>
              <a:t>DSN: 753-6013</a:t>
            </a:r>
          </a:p>
          <a:p>
            <a:r>
              <a:rPr lang="en-US" sz="1350" dirty="0">
                <a:solidFill>
                  <a:schemeClr val="bg2"/>
                </a:solidFill>
                <a:latin typeface="Rockwell" panose="02060603020205020403" pitchFamily="18" charset="0"/>
                <a:cs typeface="Arial" panose="020B0604020202020204" pitchFamily="34" charset="0"/>
              </a:rPr>
              <a:t>Email: jst@doded.mil</a:t>
            </a:r>
          </a:p>
        </p:txBody>
      </p:sp>
      <p:sp>
        <p:nvSpPr>
          <p:cNvPr id="7" name="TextBox 6"/>
          <p:cNvSpPr txBox="1"/>
          <p:nvPr/>
        </p:nvSpPr>
        <p:spPr>
          <a:xfrm>
            <a:off x="73756" y="3562310"/>
            <a:ext cx="2134559" cy="307777"/>
          </a:xfrm>
          <a:prstGeom prst="rect">
            <a:avLst/>
          </a:prstGeom>
          <a:noFill/>
        </p:spPr>
        <p:txBody>
          <a:bodyPr wrap="none" rtlCol="0">
            <a:spAutoFit/>
          </a:bodyPr>
          <a:lstStyle/>
          <a:p>
            <a:r>
              <a:rPr lang="en-US" sz="1400" dirty="0">
                <a:solidFill>
                  <a:schemeClr val="bg2"/>
                </a:solidFill>
                <a:latin typeface="Rockwell" panose="02060603020205020403" pitchFamily="18" charset="0"/>
                <a:cs typeface="Arial" panose="020B0604020202020204" pitchFamily="34" charset="0"/>
              </a:rPr>
              <a:t>How to update your JST:</a:t>
            </a: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53" t="3540" r="39059" b="55648"/>
          <a:stretch/>
        </p:blipFill>
        <p:spPr>
          <a:xfrm>
            <a:off x="5335398" y="2046723"/>
            <a:ext cx="3490212" cy="1598103"/>
          </a:xfrm>
          <a:prstGeom prst="rect">
            <a:avLst/>
          </a:prstGeom>
          <a:ln w="38100">
            <a:solidFill>
              <a:schemeClr val="tx1"/>
            </a:solidFill>
          </a:ln>
        </p:spPr>
      </p:pic>
      <p:sp>
        <p:nvSpPr>
          <p:cNvPr id="8" name="Rectangle 7"/>
          <p:cNvSpPr/>
          <p:nvPr/>
        </p:nvSpPr>
        <p:spPr>
          <a:xfrm>
            <a:off x="5379441" y="2581187"/>
            <a:ext cx="918595" cy="125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368940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662" t="1269" r="2288" b="1300"/>
          <a:stretch/>
        </p:blipFill>
        <p:spPr>
          <a:xfrm>
            <a:off x="3322063" y="2071468"/>
            <a:ext cx="5668862" cy="3504501"/>
          </a:xfrm>
          <a:prstGeom prst="rect">
            <a:avLst/>
          </a:prstGeom>
          <a:ln w="38100">
            <a:solidFill>
              <a:schemeClr val="tx1"/>
            </a:solidFill>
          </a:ln>
        </p:spPr>
      </p:pic>
      <p:sp>
        <p:nvSpPr>
          <p:cNvPr id="3" name="TextBox 2"/>
          <p:cNvSpPr txBox="1"/>
          <p:nvPr/>
        </p:nvSpPr>
        <p:spPr>
          <a:xfrm>
            <a:off x="0" y="1915785"/>
            <a:ext cx="3322063" cy="2585323"/>
          </a:xfrm>
          <a:prstGeom prst="rect">
            <a:avLst/>
          </a:prstGeom>
          <a:noFill/>
        </p:spPr>
        <p:txBody>
          <a:bodyPr wrap="square" lIns="91440" tIns="45720" rIns="91440" bIns="45720" rtlCol="0" anchor="t">
            <a:spAutoFit/>
          </a:bodyPr>
          <a:lstStyle/>
          <a:p>
            <a:r>
              <a:rPr lang="en-US" sz="1350" dirty="0">
                <a:solidFill>
                  <a:schemeClr val="bg2"/>
                </a:solidFill>
                <a:latin typeface="Rockwell" panose="02060603020205020403" pitchFamily="18" charset="0"/>
                <a:cs typeface="Arial" panose="020B0604020202020204" pitchFamily="34" charset="0"/>
              </a:rPr>
              <a:t>Eligibility Check: </a:t>
            </a:r>
          </a:p>
          <a:p>
            <a:endParaRPr lang="en-US" sz="1350" dirty="0">
              <a:solidFill>
                <a:schemeClr val="bg2"/>
              </a:solidFill>
              <a:latin typeface="Rockwell"/>
              <a:cs typeface="Arial"/>
            </a:endParaRPr>
          </a:p>
          <a:p>
            <a:pPr marL="213995" indent="-213995">
              <a:buFont typeface="Arial" panose="020B0604020202020204" pitchFamily="34" charset="0"/>
              <a:buChar char="•"/>
            </a:pPr>
            <a:r>
              <a:rPr lang="en-US" sz="1350" dirty="0">
                <a:solidFill>
                  <a:schemeClr val="bg2"/>
                </a:solidFill>
                <a:latin typeface="Rockwell" panose="02060603020205020403" pitchFamily="18" charset="0"/>
                <a:cs typeface="Arial" panose="020B0604020202020204" pitchFamily="34" charset="0"/>
              </a:rPr>
              <a:t>This shows the Sailor and the ESO </a:t>
            </a:r>
          </a:p>
          <a:p>
            <a:r>
              <a:rPr lang="en-US" sz="1350" dirty="0">
                <a:solidFill>
                  <a:schemeClr val="bg2"/>
                </a:solidFill>
                <a:latin typeface="Rockwell" panose="02060603020205020403" pitchFamily="18" charset="0"/>
                <a:cs typeface="Arial" panose="020B0604020202020204" pitchFamily="34" charset="0"/>
              </a:rPr>
              <a:t>if there are currently any issues </a:t>
            </a:r>
          </a:p>
          <a:p>
            <a:r>
              <a:rPr lang="en-US" sz="1350" dirty="0">
                <a:solidFill>
                  <a:schemeClr val="bg2"/>
                </a:solidFill>
                <a:latin typeface="Rockwell" panose="02060603020205020403" pitchFamily="18" charset="0"/>
                <a:cs typeface="Arial" panose="020B0604020202020204" pitchFamily="34" charset="0"/>
              </a:rPr>
              <a:t>with a Sailor’s record that could </a:t>
            </a:r>
          </a:p>
          <a:p>
            <a:r>
              <a:rPr lang="en-US" sz="1350" dirty="0">
                <a:solidFill>
                  <a:schemeClr val="bg2"/>
                </a:solidFill>
                <a:latin typeface="Rockwell" panose="02060603020205020403" pitchFamily="18" charset="0"/>
                <a:cs typeface="Arial" panose="020B0604020202020204" pitchFamily="34" charset="0"/>
              </a:rPr>
              <a:t>interfere with their eligibility.</a:t>
            </a:r>
            <a:endParaRPr lang="en-US" sz="1350" dirty="0">
              <a:solidFill>
                <a:schemeClr val="bg2"/>
              </a:solidFill>
              <a:latin typeface="Rockwell" panose="02060603020205020403" pitchFamily="18" charset="0"/>
            </a:endParaRPr>
          </a:p>
          <a:p>
            <a:endParaRPr lang="en-US" sz="1350" dirty="0">
              <a:solidFill>
                <a:schemeClr val="bg2"/>
              </a:solidFill>
              <a:latin typeface="Rockwell"/>
              <a:cs typeface="Arial"/>
            </a:endParaRPr>
          </a:p>
          <a:p>
            <a:pPr marL="213995" indent="-213995">
              <a:buFont typeface="Arial" panose="020B0604020202020204" pitchFamily="34" charset="0"/>
              <a:buChar char="•"/>
            </a:pPr>
            <a:r>
              <a:rPr lang="en-US" sz="1350" dirty="0">
                <a:solidFill>
                  <a:schemeClr val="bg2"/>
                </a:solidFill>
                <a:latin typeface="Rockwell"/>
                <a:cs typeface="Arial"/>
              </a:rPr>
              <a:t>In the upper right-hand corner, it </a:t>
            </a:r>
            <a:endParaRPr lang="en-US" sz="1350" dirty="0">
              <a:solidFill>
                <a:schemeClr val="bg2"/>
              </a:solidFill>
              <a:latin typeface="Rockwell" panose="02060603020205020403" pitchFamily="18" charset="0"/>
              <a:cs typeface="Arial" panose="020B0604020202020204" pitchFamily="34" charset="0"/>
            </a:endParaRPr>
          </a:p>
          <a:p>
            <a:r>
              <a:rPr lang="en-US" sz="1350" dirty="0">
                <a:solidFill>
                  <a:schemeClr val="bg2"/>
                </a:solidFill>
                <a:latin typeface="Rockwell" panose="02060603020205020403" pitchFamily="18" charset="0"/>
                <a:cs typeface="Arial" panose="020B0604020202020204" pitchFamily="34" charset="0"/>
              </a:rPr>
              <a:t>states “Member’s Eligibility Status”:</a:t>
            </a:r>
          </a:p>
          <a:p>
            <a:r>
              <a:rPr lang="en-US" sz="1350" dirty="0">
                <a:solidFill>
                  <a:schemeClr val="bg2"/>
                </a:solidFill>
                <a:latin typeface="Rockwell"/>
                <a:cs typeface="Arial"/>
              </a:rPr>
              <a:t>Potentially Eligible or Potentially Ineligible</a:t>
            </a:r>
            <a:endParaRPr lang="en-US" sz="1350" dirty="0">
              <a:solidFill>
                <a:schemeClr val="bg2"/>
              </a:solidFill>
              <a:latin typeface="Rockwell" panose="02060603020205020403" pitchFamily="18" charset="0"/>
              <a:cs typeface="Arial" panose="020B0604020202020204" pitchFamily="34" charset="0"/>
            </a:endParaRPr>
          </a:p>
          <a:p>
            <a:endParaRPr lang="en-US" sz="1350" dirty="0">
              <a:solidFill>
                <a:schemeClr val="bg2"/>
              </a:solidFill>
              <a:latin typeface="Rockwell" panose="02060603020205020403" pitchFamily="18" charset="0"/>
              <a:cs typeface="Arial" panose="020B0604020202020204" pitchFamily="34" charset="0"/>
            </a:endParaRPr>
          </a:p>
        </p:txBody>
      </p:sp>
      <p:sp>
        <p:nvSpPr>
          <p:cNvPr id="5" name="Rectangle 4"/>
          <p:cNvSpPr/>
          <p:nvPr/>
        </p:nvSpPr>
        <p:spPr>
          <a:xfrm>
            <a:off x="7137918" y="2312826"/>
            <a:ext cx="919202" cy="167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322064" y="3877092"/>
            <a:ext cx="2508724" cy="169883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113730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1238" t="45276" r="2106" b="1612"/>
          <a:stretch/>
        </p:blipFill>
        <p:spPr>
          <a:xfrm>
            <a:off x="179462" y="2077216"/>
            <a:ext cx="5830582" cy="2280442"/>
          </a:xfrm>
          <a:prstGeom prst="rect">
            <a:avLst/>
          </a:prstGeom>
          <a:ln w="38100">
            <a:solidFill>
              <a:schemeClr val="tx1"/>
            </a:solidFill>
          </a:ln>
        </p:spPr>
      </p:pic>
      <p:sp>
        <p:nvSpPr>
          <p:cNvPr id="5" name="TextBox 4"/>
          <p:cNvSpPr txBox="1"/>
          <p:nvPr/>
        </p:nvSpPr>
        <p:spPr>
          <a:xfrm>
            <a:off x="6254593" y="2755772"/>
            <a:ext cx="2704926" cy="923330"/>
          </a:xfrm>
          <a:prstGeom prst="rect">
            <a:avLst/>
          </a:prstGeom>
          <a:noFill/>
        </p:spPr>
        <p:txBody>
          <a:bodyPr wrap="square" lIns="91440" tIns="45720" rIns="91440" bIns="45720" rtlCol="0" anchor="t">
            <a:spAutoFit/>
          </a:bodyPr>
          <a:lstStyle/>
          <a:p>
            <a:r>
              <a:rPr lang="en-US" sz="1350" dirty="0">
                <a:solidFill>
                  <a:schemeClr val="bg2"/>
                </a:solidFill>
                <a:latin typeface="Rockwell" panose="02060603020205020403" pitchFamily="18" charset="0"/>
                <a:cs typeface="Arial" panose="020B0604020202020204" pitchFamily="34" charset="0"/>
              </a:rPr>
              <a:t>Step 9: </a:t>
            </a:r>
          </a:p>
          <a:p>
            <a:r>
              <a:rPr lang="en-US" sz="1350" dirty="0">
                <a:solidFill>
                  <a:schemeClr val="bg2"/>
                </a:solidFill>
                <a:latin typeface="Rockwell"/>
                <a:cs typeface="Arial"/>
              </a:rPr>
              <a:t>Add and upload each document that was previously identified as missing or not verified.</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652" t="1678" r="1575" b="5744"/>
          <a:stretch/>
        </p:blipFill>
        <p:spPr>
          <a:xfrm>
            <a:off x="179462" y="4823249"/>
            <a:ext cx="3398171" cy="1148873"/>
          </a:xfrm>
          <a:prstGeom prst="rect">
            <a:avLst/>
          </a:prstGeom>
          <a:ln w="38100">
            <a:solidFill>
              <a:schemeClr val="tx1"/>
            </a:solidFill>
          </a:ln>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32393" t="23240" r="32542" b="20935"/>
          <a:stretch/>
        </p:blipFill>
        <p:spPr>
          <a:xfrm>
            <a:off x="3871480" y="4823249"/>
            <a:ext cx="2138564" cy="1128109"/>
          </a:xfrm>
          <a:prstGeom prst="rect">
            <a:avLst/>
          </a:prstGeom>
          <a:ln w="38100">
            <a:solidFill>
              <a:schemeClr val="tx1"/>
            </a:solidFill>
          </a:ln>
        </p:spPr>
      </p:pic>
      <p:sp>
        <p:nvSpPr>
          <p:cNvPr id="8"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403583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21" t="57445" r="2313" b="1931"/>
          <a:stretch/>
        </p:blipFill>
        <p:spPr>
          <a:xfrm>
            <a:off x="121777" y="2036570"/>
            <a:ext cx="6486259" cy="2089447"/>
          </a:xfrm>
          <a:prstGeom prst="rect">
            <a:avLst/>
          </a:prstGeom>
          <a:ln w="38100">
            <a:solidFill>
              <a:schemeClr val="tx1"/>
            </a:solidFill>
          </a:ln>
        </p:spPr>
      </p:pic>
      <p:sp>
        <p:nvSpPr>
          <p:cNvPr id="6" name="TextBox 5"/>
          <p:cNvSpPr txBox="1"/>
          <p:nvPr/>
        </p:nvSpPr>
        <p:spPr>
          <a:xfrm>
            <a:off x="6729814" y="2036569"/>
            <a:ext cx="2312978" cy="1777410"/>
          </a:xfrm>
          <a:prstGeom prst="rect">
            <a:avLst/>
          </a:prstGeom>
          <a:noFill/>
        </p:spPr>
        <p:txBody>
          <a:bodyPr wrap="square" rtlCol="0">
            <a:spAutoFit/>
          </a:bodyPr>
          <a:lstStyle/>
          <a:p>
            <a:r>
              <a:rPr lang="en-US" sz="1500" dirty="0">
                <a:solidFill>
                  <a:schemeClr val="bg2"/>
                </a:solidFill>
                <a:latin typeface="Rockwell" panose="02060603020205020403" pitchFamily="18" charset="0"/>
                <a:cs typeface="Arial" panose="020B0604020202020204" pitchFamily="34" charset="0"/>
              </a:rPr>
              <a:t>Step 10</a:t>
            </a:r>
            <a:r>
              <a:rPr lang="en-US" sz="1350" dirty="0">
                <a:solidFill>
                  <a:schemeClr val="bg2"/>
                </a:solidFill>
                <a:latin typeface="Rockwell" panose="02060603020205020403" pitchFamily="18" charset="0"/>
                <a:cs typeface="Arial" panose="020B0604020202020204" pitchFamily="34" charset="0"/>
              </a:rPr>
              <a:t>: Input comments to the Command ESO.</a:t>
            </a:r>
          </a:p>
          <a:p>
            <a:r>
              <a:rPr lang="en-US" sz="1350" dirty="0">
                <a:solidFill>
                  <a:schemeClr val="bg2"/>
                </a:solidFill>
                <a:latin typeface="Rockwell" panose="02060603020205020403" pitchFamily="18" charset="0"/>
                <a:cs typeface="Arial" panose="020B0604020202020204" pitchFamily="34" charset="0"/>
              </a:rPr>
              <a:t>Example:  “Added missing awards, should have 8 points total.  Added missing transfer </a:t>
            </a:r>
            <a:r>
              <a:rPr lang="en-US" sz="1350" dirty="0" err="1">
                <a:solidFill>
                  <a:schemeClr val="bg2"/>
                </a:solidFill>
                <a:latin typeface="Rockwell" panose="02060603020205020403" pitchFamily="18" charset="0"/>
                <a:cs typeface="Arial" panose="020B0604020202020204" pitchFamily="34" charset="0"/>
              </a:rPr>
              <a:t>eval</a:t>
            </a:r>
            <a:r>
              <a:rPr lang="en-US" sz="1350" dirty="0">
                <a:solidFill>
                  <a:schemeClr val="bg2"/>
                </a:solidFill>
                <a:latin typeface="Rockwell" panose="02060603020205020403" pitchFamily="18" charset="0"/>
                <a:cs typeface="Arial" panose="020B0604020202020204" pitchFamily="34" charset="0"/>
              </a:rPr>
              <a:t> for period 18JUN23-19MAR15.”</a:t>
            </a:r>
          </a:p>
        </p:txBody>
      </p:sp>
      <p:sp>
        <p:nvSpPr>
          <p:cNvPr id="5" name="TextBox 4"/>
          <p:cNvSpPr txBox="1"/>
          <p:nvPr/>
        </p:nvSpPr>
        <p:spPr>
          <a:xfrm>
            <a:off x="3231701" y="4900773"/>
            <a:ext cx="2532488" cy="338554"/>
          </a:xfrm>
          <a:prstGeom prst="rect">
            <a:avLst/>
          </a:prstGeom>
          <a:noFill/>
        </p:spPr>
        <p:txBody>
          <a:bodyPr wrap="none" rtlCol="0">
            <a:spAutoFit/>
          </a:bodyPr>
          <a:lstStyle/>
          <a:p>
            <a:r>
              <a:rPr lang="en-US" sz="1600" dirty="0">
                <a:solidFill>
                  <a:schemeClr val="bg2"/>
                </a:solidFill>
                <a:latin typeface="Rockwell" panose="02060603020205020403" pitchFamily="18" charset="0"/>
                <a:cs typeface="Arial" panose="020B0604020202020204" pitchFamily="34" charset="0"/>
              </a:rPr>
              <a:t>Step 11: SAVE your work!</a:t>
            </a:r>
          </a:p>
        </p:txBody>
      </p:sp>
      <p:sp>
        <p:nvSpPr>
          <p:cNvPr id="7"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350117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13" y="0"/>
            <a:ext cx="5630834" cy="1325563"/>
          </a:xfrm>
        </p:spPr>
        <p:txBody>
          <a:bodyPr/>
          <a:lstStyle/>
          <a:p>
            <a:r>
              <a:rPr lang="en-US" dirty="0">
                <a:solidFill>
                  <a:schemeClr val="tx1"/>
                </a:solidFill>
              </a:rPr>
              <a:t>Enabling Objectives</a:t>
            </a:r>
          </a:p>
        </p:txBody>
      </p:sp>
      <p:sp>
        <p:nvSpPr>
          <p:cNvPr id="3" name="Content Placeholder 2"/>
          <p:cNvSpPr>
            <a:spLocks noGrp="1"/>
          </p:cNvSpPr>
          <p:nvPr>
            <p:ph idx="1"/>
          </p:nvPr>
        </p:nvSpPr>
        <p:spPr>
          <a:xfrm>
            <a:off x="263613" y="1611444"/>
            <a:ext cx="8706889" cy="4484559"/>
          </a:xfrm>
        </p:spPr>
        <p:txBody>
          <a:bodyPr vert="horz" lIns="91440" tIns="45720" rIns="91440" bIns="45720" rtlCol="0" anchor="t">
            <a:normAutofit fontScale="62500" lnSpcReduction="20000"/>
          </a:bodyPr>
          <a:lstStyle/>
          <a:p>
            <a:r>
              <a:rPr lang="en-US" dirty="0"/>
              <a:t>DEFINE a contract obligation, reenlistment, extension, zone of enlistments, and military obligation service (MSO)</a:t>
            </a:r>
          </a:p>
          <a:p>
            <a:r>
              <a:rPr lang="en-US" dirty="0"/>
              <a:t>DEFINE </a:t>
            </a:r>
            <a:r>
              <a:rPr lang="en-US" sz="2600" dirty="0"/>
              <a:t>the purpose of CDBs per the Career Counselor Handbook, NAVPERS 15878 (series)</a:t>
            </a:r>
          </a:p>
          <a:p>
            <a:r>
              <a:rPr lang="en-US" dirty="0"/>
              <a:t>IDENTIFY </a:t>
            </a:r>
            <a:r>
              <a:rPr lang="en-US" sz="2600" dirty="0"/>
              <a:t>Individual Career Development Plan (ICDP) discussion topics in accordance with applicable directives</a:t>
            </a:r>
          </a:p>
          <a:p>
            <a:r>
              <a:rPr lang="en-US" dirty="0"/>
              <a:t>IDENTIFY </a:t>
            </a:r>
            <a:r>
              <a:rPr lang="en-US" sz="2600" dirty="0"/>
              <a:t>Navy Wide Advancement Exam eligibility per the Advancement Manual for Enlisted Personnel of the U.S. Navy and U.S. Navy Reserve, BUPERSINT 1430.16 (series)</a:t>
            </a:r>
          </a:p>
          <a:p>
            <a:r>
              <a:rPr lang="en-US" dirty="0"/>
              <a:t>ANALYZE </a:t>
            </a:r>
            <a:r>
              <a:rPr lang="en-US" sz="2600" dirty="0"/>
              <a:t>Navy Wide Advancement Exam results in accordance with applicable directives</a:t>
            </a:r>
          </a:p>
          <a:p>
            <a:r>
              <a:rPr lang="en-US" dirty="0"/>
              <a:t>LIST </a:t>
            </a:r>
            <a:r>
              <a:rPr lang="en-US" sz="2600" dirty="0"/>
              <a:t>eligibility requirements for commissioning programs per the Enlisted to Officer Commissioning Programs Application Administrative Manual, OPNAVINST 1420.1 (series</a:t>
            </a:r>
            <a:r>
              <a:rPr lang="en-US" dirty="0"/>
              <a:t>)</a:t>
            </a:r>
          </a:p>
          <a:p>
            <a:r>
              <a:rPr lang="en-US" dirty="0"/>
              <a:t>DISCUSS First Termers Military Obligation Service (MSO)</a:t>
            </a:r>
          </a:p>
          <a:p>
            <a:r>
              <a:rPr lang="en-US" dirty="0"/>
              <a:t>IDENTIFY </a:t>
            </a:r>
            <a:r>
              <a:rPr lang="en-US" sz="2600" dirty="0"/>
              <a:t>U.S. Navy Reserve programs in accordance with applicable directives</a:t>
            </a:r>
          </a:p>
          <a:p>
            <a:r>
              <a:rPr lang="en-US" dirty="0"/>
              <a:t>IDENTIFY </a:t>
            </a:r>
            <a:r>
              <a:rPr lang="en-US" sz="2600" dirty="0"/>
              <a:t>basic Transition Assistance Program procedures</a:t>
            </a:r>
          </a:p>
          <a:p>
            <a:endParaRPr lang="en-US" dirty="0"/>
          </a:p>
          <a:p>
            <a:pPr marL="0" indent="0" algn="ctr">
              <a:buNone/>
            </a:pPr>
            <a:endParaRPr lang="en-US" b="1" dirty="0"/>
          </a:p>
        </p:txBody>
      </p:sp>
    </p:spTree>
    <p:extLst>
      <p:ext uri="{BB962C8B-B14F-4D97-AF65-F5344CB8AC3E}">
        <p14:creationId xmlns:p14="http://schemas.microsoft.com/office/powerpoint/2010/main" val="381525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488" t="1881" r="802" b="2514"/>
          <a:stretch/>
        </p:blipFill>
        <p:spPr>
          <a:xfrm>
            <a:off x="73756" y="2075026"/>
            <a:ext cx="5832505" cy="1454922"/>
          </a:xfrm>
          <a:prstGeom prst="rect">
            <a:avLst/>
          </a:prstGeom>
          <a:ln w="38100">
            <a:solidFill>
              <a:schemeClr val="tx1"/>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49" t="5286" r="2640" b="12250"/>
          <a:stretch/>
        </p:blipFill>
        <p:spPr>
          <a:xfrm>
            <a:off x="73756" y="4621524"/>
            <a:ext cx="2358639" cy="948584"/>
          </a:xfrm>
          <a:prstGeom prst="rect">
            <a:avLst/>
          </a:prstGeom>
          <a:ln w="38100">
            <a:solidFill>
              <a:schemeClr val="tx1"/>
            </a:solidFill>
          </a:ln>
        </p:spPr>
      </p:pic>
      <p:sp>
        <p:nvSpPr>
          <p:cNvPr id="6" name="TextBox 5"/>
          <p:cNvSpPr txBox="1"/>
          <p:nvPr/>
        </p:nvSpPr>
        <p:spPr>
          <a:xfrm>
            <a:off x="5960691" y="1970353"/>
            <a:ext cx="3049494" cy="2192908"/>
          </a:xfrm>
          <a:prstGeom prst="rect">
            <a:avLst/>
          </a:prstGeom>
          <a:noFill/>
        </p:spPr>
        <p:txBody>
          <a:bodyPr wrap="square" lIns="91440" tIns="45720" rIns="91440" bIns="45720" rtlCol="0" anchor="t">
            <a:spAutoFit/>
          </a:bodyPr>
          <a:lstStyle/>
          <a:p>
            <a:r>
              <a:rPr lang="en-US" sz="1500" dirty="0">
                <a:solidFill>
                  <a:schemeClr val="bg2"/>
                </a:solidFill>
                <a:latin typeface="Rockwell" panose="02060603020205020403" pitchFamily="18" charset="0"/>
                <a:cs typeface="Arial" panose="020B0604020202020204" pitchFamily="34" charset="0"/>
              </a:rPr>
              <a:t>Step 12</a:t>
            </a:r>
            <a:r>
              <a:rPr lang="en-US" sz="1350" dirty="0">
                <a:solidFill>
                  <a:schemeClr val="bg2"/>
                </a:solidFill>
                <a:latin typeface="Rockwell" panose="02060603020205020403" pitchFamily="18" charset="0"/>
                <a:cs typeface="Arial" panose="020B0604020202020204" pitchFamily="34" charset="0"/>
              </a:rPr>
              <a:t>: Once all documentation has been uploaded, all evals are correct, and nothing else is missing – check both boxes: </a:t>
            </a:r>
          </a:p>
          <a:p>
            <a:endParaRPr lang="en-US" sz="1350" dirty="0">
              <a:solidFill>
                <a:schemeClr val="bg2"/>
              </a:solidFill>
              <a:latin typeface="Rockwell" panose="02060603020205020403" pitchFamily="18" charset="0"/>
              <a:cs typeface="Arial" panose="020B0604020202020204" pitchFamily="34" charset="0"/>
            </a:endParaRPr>
          </a:p>
          <a:p>
            <a:r>
              <a:rPr lang="en-US" sz="1350" dirty="0">
                <a:solidFill>
                  <a:schemeClr val="bg2"/>
                </a:solidFill>
                <a:latin typeface="Rockwell"/>
                <a:cs typeface="Arial"/>
              </a:rPr>
              <a:t>“I </a:t>
            </a:r>
            <a:r>
              <a:rPr lang="en-US" sz="1350" dirty="0" err="1">
                <a:solidFill>
                  <a:schemeClr val="bg2"/>
                </a:solidFill>
                <a:latin typeface="Rockwell"/>
                <a:cs typeface="Arial"/>
              </a:rPr>
              <a:t>hearby</a:t>
            </a:r>
            <a:r>
              <a:rPr lang="en-US" sz="1350" dirty="0">
                <a:solidFill>
                  <a:schemeClr val="bg2"/>
                </a:solidFill>
                <a:latin typeface="Rockwell"/>
                <a:cs typeface="Arial"/>
              </a:rPr>
              <a:t> verify the information contained hereon and certify it to be correct.”</a:t>
            </a:r>
          </a:p>
          <a:p>
            <a:endParaRPr lang="en-US" sz="1350" dirty="0">
              <a:solidFill>
                <a:schemeClr val="bg2"/>
              </a:solidFill>
              <a:latin typeface="Rockwell" panose="02060603020205020403" pitchFamily="18" charset="0"/>
              <a:cs typeface="Arial" panose="020B0604020202020204" pitchFamily="34" charset="0"/>
            </a:endParaRPr>
          </a:p>
          <a:p>
            <a:r>
              <a:rPr lang="en-US" sz="1350" dirty="0">
                <a:solidFill>
                  <a:schemeClr val="bg2"/>
                </a:solidFill>
                <a:latin typeface="Rockwell" panose="02060603020205020403" pitchFamily="18" charset="0"/>
                <a:cs typeface="Arial" panose="020B0604020202020204" pitchFamily="34" charset="0"/>
              </a:rPr>
              <a:t>“Certified to be correct</a:t>
            </a:r>
            <a:r>
              <a:rPr lang="en-US" sz="1350" dirty="0">
                <a:latin typeface="Arial" panose="020B0604020202020204" pitchFamily="34" charset="0"/>
                <a:cs typeface="Arial" panose="020B0604020202020204" pitchFamily="34" charset="0"/>
              </a:rPr>
              <a:t>.”</a:t>
            </a:r>
          </a:p>
        </p:txBody>
      </p:sp>
      <p:sp>
        <p:nvSpPr>
          <p:cNvPr id="7" name="TextBox 6"/>
          <p:cNvSpPr txBox="1"/>
          <p:nvPr/>
        </p:nvSpPr>
        <p:spPr>
          <a:xfrm>
            <a:off x="2574195" y="4613489"/>
            <a:ext cx="6435990" cy="323165"/>
          </a:xfrm>
          <a:prstGeom prst="rect">
            <a:avLst/>
          </a:prstGeom>
          <a:noFill/>
        </p:spPr>
        <p:txBody>
          <a:bodyPr wrap="square" rtlCol="0">
            <a:spAutoFit/>
          </a:bodyPr>
          <a:lstStyle/>
          <a:p>
            <a:r>
              <a:rPr lang="en-US" sz="1500" dirty="0">
                <a:solidFill>
                  <a:schemeClr val="bg2"/>
                </a:solidFill>
                <a:latin typeface="Rockwell" panose="02060603020205020403" pitchFamily="18" charset="0"/>
                <a:cs typeface="Arial" panose="020B0604020202020204" pitchFamily="34" charset="0"/>
              </a:rPr>
              <a:t>Step 13</a:t>
            </a:r>
            <a:r>
              <a:rPr lang="en-US" sz="1350" dirty="0">
                <a:solidFill>
                  <a:schemeClr val="bg2"/>
                </a:solidFill>
                <a:latin typeface="Rockwell" panose="02060603020205020403" pitchFamily="18" charset="0"/>
                <a:cs typeface="Arial" panose="020B0604020202020204" pitchFamily="34" charset="0"/>
              </a:rPr>
              <a:t>: Route to ESO.  This may say Command ESO, Assistant ESO, or just ESO. </a:t>
            </a:r>
          </a:p>
        </p:txBody>
      </p:sp>
      <p:sp>
        <p:nvSpPr>
          <p:cNvPr id="8" name="Title 1"/>
          <p:cNvSpPr txBox="1">
            <a:spLocks/>
          </p:cNvSpPr>
          <p:nvPr/>
        </p:nvSpPr>
        <p:spPr>
          <a:xfrm>
            <a:off x="292679" y="310864"/>
            <a:ext cx="6119206" cy="134634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dirty="0">
                <a:solidFill>
                  <a:srgbClr val="E8B010"/>
                </a:solidFill>
                <a:latin typeface="Rockwell"/>
              </a:rPr>
              <a:t>Enlisted Advancement Worksheet cont…</a:t>
            </a:r>
          </a:p>
        </p:txBody>
      </p:sp>
    </p:spTree>
    <p:extLst>
      <p:ext uri="{BB962C8B-B14F-4D97-AF65-F5344CB8AC3E}">
        <p14:creationId xmlns:p14="http://schemas.microsoft.com/office/powerpoint/2010/main" val="213933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1405" t="41779" r="10826" b="5260"/>
          <a:stretch/>
        </p:blipFill>
        <p:spPr>
          <a:xfrm>
            <a:off x="77312" y="2580363"/>
            <a:ext cx="8979006" cy="3407078"/>
          </a:xfrm>
          <a:prstGeom prst="rect">
            <a:avLst/>
          </a:prstGeom>
        </p:spPr>
      </p:pic>
      <p:sp>
        <p:nvSpPr>
          <p:cNvPr id="2" name="Title 1"/>
          <p:cNvSpPr>
            <a:spLocks noGrp="1"/>
          </p:cNvSpPr>
          <p:nvPr>
            <p:ph type="title"/>
          </p:nvPr>
        </p:nvSpPr>
        <p:spPr>
          <a:xfrm>
            <a:off x="330200" y="360693"/>
            <a:ext cx="5630834" cy="674509"/>
          </a:xfrm>
        </p:spPr>
        <p:txBody>
          <a:bodyPr>
            <a:normAutofit/>
          </a:bodyPr>
          <a:lstStyle/>
          <a:p>
            <a:r>
              <a:rPr lang="en-US" sz="3600" dirty="0">
                <a:solidFill>
                  <a:schemeClr val="tx1"/>
                </a:solidFill>
              </a:rPr>
              <a:t>Exam Profile Sheet</a:t>
            </a:r>
          </a:p>
        </p:txBody>
      </p:sp>
      <p:sp>
        <p:nvSpPr>
          <p:cNvPr id="3" name="Content Placeholder 2"/>
          <p:cNvSpPr>
            <a:spLocks noGrp="1"/>
          </p:cNvSpPr>
          <p:nvPr>
            <p:ph idx="1"/>
          </p:nvPr>
        </p:nvSpPr>
        <p:spPr>
          <a:xfrm>
            <a:off x="330200" y="1044346"/>
            <a:ext cx="7710558" cy="912802"/>
          </a:xfrm>
        </p:spPr>
        <p:txBody>
          <a:bodyPr vert="horz" lIns="91440" tIns="45720" rIns="91440" bIns="45720" rtlCol="0" anchor="t">
            <a:noAutofit/>
          </a:bodyPr>
          <a:lstStyle/>
          <a:p>
            <a:r>
              <a:rPr lang="en-US" sz="1400" dirty="0">
                <a:latin typeface="Rockwell"/>
              </a:rPr>
              <a:t>Your Profile sheet provides the results from the advancement exam</a:t>
            </a:r>
          </a:p>
          <a:p>
            <a:r>
              <a:rPr lang="en-US" sz="1400" dirty="0">
                <a:latin typeface="Rockwell"/>
              </a:rPr>
              <a:t>Final Multiple Score (FMS)</a:t>
            </a:r>
          </a:p>
          <a:p>
            <a:r>
              <a:rPr lang="en-US" sz="1400" dirty="0">
                <a:latin typeface="Rockwell"/>
              </a:rPr>
              <a:t>Passed Not Advanced Points (PNA)</a:t>
            </a:r>
          </a:p>
          <a:p>
            <a:endParaRPr lang="en-US" sz="1600" dirty="0">
              <a:latin typeface="Rockwell"/>
            </a:endParaRPr>
          </a:p>
          <a:p>
            <a:endParaRPr lang="en-US" sz="1600" dirty="0">
              <a:latin typeface="Rockwell"/>
            </a:endParaRPr>
          </a:p>
          <a:p>
            <a:pPr marL="0" indent="0">
              <a:buNone/>
            </a:pPr>
            <a:endParaRPr lang="en-US" sz="1600" dirty="0"/>
          </a:p>
          <a:p>
            <a:pPr marL="0" indent="0">
              <a:buNone/>
            </a:pPr>
            <a:endParaRPr lang="en-US" dirty="0"/>
          </a:p>
          <a:p>
            <a:pPr lvl="0"/>
            <a:endParaRPr lang="en-US" dirty="0"/>
          </a:p>
        </p:txBody>
      </p:sp>
      <p:sp>
        <p:nvSpPr>
          <p:cNvPr id="4" name="TextBox 3">
            <a:extLst>
              <a:ext uri="{FF2B5EF4-FFF2-40B4-BE49-F238E27FC236}">
                <a16:creationId xmlns:a16="http://schemas.microsoft.com/office/drawing/2014/main" id="{BEA79538-7E8A-A3D1-3631-B8DDED7B8989}"/>
              </a:ext>
            </a:extLst>
          </p:cNvPr>
          <p:cNvSpPr txBox="1"/>
          <p:nvPr/>
        </p:nvSpPr>
        <p:spPr>
          <a:xfrm>
            <a:off x="329184" y="1956816"/>
            <a:ext cx="83941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EF9"/>
                </a:solidFill>
                <a:latin typeface="Rockwell"/>
              </a:rPr>
              <a:t>https://nsipsprod.nmci.navy.mil/nsipsclo/jsp/index.jsp. In the Training, Education and Qualifications tab, click on "View Training, Education and Qualifications." Click on "Exam Profile</a:t>
            </a:r>
            <a:r>
              <a:rPr lang="en-US" dirty="0">
                <a:solidFill>
                  <a:srgbClr val="FFFEF9"/>
                </a:solidFill>
                <a:latin typeface="Rockwell"/>
              </a:rPr>
              <a:t> </a:t>
            </a:r>
            <a:r>
              <a:rPr lang="en-US" sz="1400" dirty="0">
                <a:solidFill>
                  <a:srgbClr val="FFFEF9"/>
                </a:solidFill>
                <a:latin typeface="Rockwell"/>
              </a:rPr>
              <a:t>Data​</a:t>
            </a:r>
            <a:endParaRPr lang="en-US" sz="1400" dirty="0"/>
          </a:p>
        </p:txBody>
      </p:sp>
    </p:spTree>
    <p:extLst>
      <p:ext uri="{BB962C8B-B14F-4D97-AF65-F5344CB8AC3E}">
        <p14:creationId xmlns:p14="http://schemas.microsoft.com/office/powerpoint/2010/main" val="136993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64417091"/>
              </p:ext>
            </p:extLst>
          </p:nvPr>
        </p:nvGraphicFramePr>
        <p:xfrm>
          <a:off x="199093" y="3119718"/>
          <a:ext cx="8853005" cy="2797798"/>
        </p:xfrm>
        <a:graphic>
          <a:graphicData uri="http://schemas.openxmlformats.org/drawingml/2006/table">
            <a:tbl>
              <a:tblPr bandRow="1">
                <a:tableStyleId>{284E427A-3D55-4303-BF80-6455036E1DE7}</a:tableStyleId>
              </a:tblPr>
              <a:tblGrid>
                <a:gridCol w="1770601">
                  <a:extLst>
                    <a:ext uri="{9D8B030D-6E8A-4147-A177-3AD203B41FA5}">
                      <a16:colId xmlns:a16="http://schemas.microsoft.com/office/drawing/2014/main" val="2441954403"/>
                    </a:ext>
                  </a:extLst>
                </a:gridCol>
                <a:gridCol w="1770601">
                  <a:extLst>
                    <a:ext uri="{9D8B030D-6E8A-4147-A177-3AD203B41FA5}">
                      <a16:colId xmlns:a16="http://schemas.microsoft.com/office/drawing/2014/main" val="3636537345"/>
                    </a:ext>
                  </a:extLst>
                </a:gridCol>
                <a:gridCol w="1770601">
                  <a:extLst>
                    <a:ext uri="{9D8B030D-6E8A-4147-A177-3AD203B41FA5}">
                      <a16:colId xmlns:a16="http://schemas.microsoft.com/office/drawing/2014/main" val="2001604298"/>
                    </a:ext>
                  </a:extLst>
                </a:gridCol>
                <a:gridCol w="1770601">
                  <a:extLst>
                    <a:ext uri="{9D8B030D-6E8A-4147-A177-3AD203B41FA5}">
                      <a16:colId xmlns:a16="http://schemas.microsoft.com/office/drawing/2014/main" val="1407889266"/>
                    </a:ext>
                  </a:extLst>
                </a:gridCol>
                <a:gridCol w="1770601">
                  <a:extLst>
                    <a:ext uri="{9D8B030D-6E8A-4147-A177-3AD203B41FA5}">
                      <a16:colId xmlns:a16="http://schemas.microsoft.com/office/drawing/2014/main" val="2978008109"/>
                    </a:ext>
                  </a:extLst>
                </a:gridCol>
              </a:tblGrid>
              <a:tr h="844512">
                <a:tc>
                  <a:txBody>
                    <a:bodyPr/>
                    <a:lstStyle/>
                    <a:p>
                      <a:pPr algn="ctr"/>
                      <a:r>
                        <a:rPr lang="en-US" sz="1400" dirty="0">
                          <a:solidFill>
                            <a:schemeClr val="bg1"/>
                          </a:solidFill>
                        </a:rPr>
                        <a:t>Naval</a:t>
                      </a:r>
                      <a:r>
                        <a:rPr lang="en-US" sz="1400" baseline="0" dirty="0">
                          <a:solidFill>
                            <a:schemeClr val="bg1"/>
                          </a:solidFill>
                        </a:rPr>
                        <a:t> Academy</a:t>
                      </a:r>
                      <a:endParaRPr lang="en-US" sz="1400" dirty="0">
                        <a:solidFill>
                          <a:schemeClr val="bg1"/>
                        </a:solidFill>
                      </a:endParaRPr>
                    </a:p>
                  </a:txBody>
                  <a:tcPr anchor="ctr"/>
                </a:tc>
                <a:tc>
                  <a:txBody>
                    <a:bodyPr/>
                    <a:lstStyle/>
                    <a:p>
                      <a:pPr algn="ctr"/>
                      <a:r>
                        <a:rPr lang="en-US" sz="1400" dirty="0">
                          <a:solidFill>
                            <a:schemeClr val="bg1"/>
                          </a:solidFill>
                        </a:rPr>
                        <a:t>Naval Academy Preparatory</a:t>
                      </a:r>
                      <a:r>
                        <a:rPr lang="en-US" sz="1400" baseline="0" dirty="0">
                          <a:solidFill>
                            <a:schemeClr val="bg1"/>
                          </a:solidFill>
                        </a:rPr>
                        <a:t> </a:t>
                      </a:r>
                      <a:r>
                        <a:rPr lang="en-US" sz="1400" dirty="0">
                          <a:solidFill>
                            <a:schemeClr val="bg1"/>
                          </a:solidFill>
                        </a:rPr>
                        <a:t>School (NAPS)</a:t>
                      </a:r>
                    </a:p>
                  </a:txBody>
                  <a:tcPr anchor="ctr"/>
                </a:tc>
                <a:tc>
                  <a:txBody>
                    <a:bodyPr/>
                    <a:lstStyle/>
                    <a:p>
                      <a:pPr algn="ctr"/>
                      <a:r>
                        <a:rPr lang="en-US" sz="1400" dirty="0">
                          <a:solidFill>
                            <a:schemeClr val="bg1"/>
                          </a:solidFill>
                        </a:rPr>
                        <a:t>Seaman</a:t>
                      </a:r>
                      <a:r>
                        <a:rPr lang="en-US" sz="1400" baseline="0" dirty="0">
                          <a:solidFill>
                            <a:schemeClr val="bg1"/>
                          </a:solidFill>
                        </a:rPr>
                        <a:t> to Admiral (</a:t>
                      </a:r>
                      <a:r>
                        <a:rPr lang="en-US" sz="1400" dirty="0">
                          <a:solidFill>
                            <a:schemeClr val="bg1"/>
                          </a:solidFill>
                        </a:rPr>
                        <a:t>STA-21)</a:t>
                      </a:r>
                    </a:p>
                  </a:txBody>
                  <a:tcPr anchor="ctr"/>
                </a:tc>
                <a:tc>
                  <a:txBody>
                    <a:bodyPr/>
                    <a:lstStyle/>
                    <a:p>
                      <a:pPr algn="ctr"/>
                      <a:r>
                        <a:rPr lang="en-US" sz="1400" dirty="0">
                          <a:solidFill>
                            <a:schemeClr val="bg1"/>
                          </a:solidFill>
                        </a:rPr>
                        <a:t>Medical Enlisted</a:t>
                      </a:r>
                      <a:r>
                        <a:rPr lang="en-US" sz="1400" baseline="0" dirty="0">
                          <a:solidFill>
                            <a:schemeClr val="bg1"/>
                          </a:solidFill>
                        </a:rPr>
                        <a:t> Commissioning Program </a:t>
                      </a:r>
                      <a:r>
                        <a:rPr lang="en-US" sz="1400" dirty="0">
                          <a:solidFill>
                            <a:schemeClr val="bg1"/>
                          </a:solidFill>
                        </a:rPr>
                        <a:t>(MECP)</a:t>
                      </a:r>
                    </a:p>
                  </a:txBody>
                  <a:tcPr anchor="ctr"/>
                </a:tc>
                <a:tc>
                  <a:txBody>
                    <a:bodyPr/>
                    <a:lstStyle/>
                    <a:p>
                      <a:pPr algn="ctr"/>
                      <a:r>
                        <a:rPr lang="en-US" sz="1400" dirty="0">
                          <a:solidFill>
                            <a:schemeClr val="bg1"/>
                          </a:solidFill>
                        </a:rPr>
                        <a:t>Officer Candidate</a:t>
                      </a:r>
                      <a:r>
                        <a:rPr lang="en-US" sz="1400" baseline="0" dirty="0">
                          <a:solidFill>
                            <a:schemeClr val="bg1"/>
                          </a:solidFill>
                        </a:rPr>
                        <a:t> School (OCS)</a:t>
                      </a:r>
                      <a:endParaRPr lang="en-US" sz="1400" dirty="0">
                        <a:solidFill>
                          <a:schemeClr val="bg1"/>
                        </a:solidFill>
                      </a:endParaRPr>
                    </a:p>
                  </a:txBody>
                  <a:tcPr anchor="ctr"/>
                </a:tc>
                <a:extLst>
                  <a:ext uri="{0D108BD9-81ED-4DB2-BD59-A6C34878D82A}">
                    <a16:rowId xmlns:a16="http://schemas.microsoft.com/office/drawing/2014/main" val="1974220019"/>
                  </a:ext>
                </a:extLst>
              </a:tr>
              <a:tr h="1953286">
                <a:tc>
                  <a:txBody>
                    <a:bodyPr/>
                    <a:lstStyle/>
                    <a:p>
                      <a:pPr marL="171450" indent="-171450">
                        <a:buFont typeface="Wingdings" panose="05000000000000000000" pitchFamily="2" charset="2"/>
                        <a:buChar char="§"/>
                      </a:pPr>
                      <a:r>
                        <a:rPr lang="en-US" sz="900" dirty="0">
                          <a:solidFill>
                            <a:schemeClr val="bg1"/>
                          </a:solidFill>
                        </a:rPr>
                        <a:t>Provides 4 years of college education</a:t>
                      </a:r>
                    </a:p>
                    <a:p>
                      <a:pPr marL="0" indent="0">
                        <a:buFont typeface="Wingdings" panose="05000000000000000000" pitchFamily="2" charset="2"/>
                        <a:buNone/>
                      </a:pPr>
                      <a:endParaRPr lang="en-US" sz="900" dirty="0">
                        <a:solidFill>
                          <a:schemeClr val="bg1"/>
                        </a:solidFill>
                      </a:endParaRPr>
                    </a:p>
                    <a:p>
                      <a:pPr marL="171450" indent="-171450">
                        <a:buFont typeface="Wingdings" panose="05000000000000000000" pitchFamily="2" charset="2"/>
                        <a:buChar char="§"/>
                      </a:pPr>
                      <a:r>
                        <a:rPr lang="en-US" sz="900" dirty="0">
                          <a:solidFill>
                            <a:schemeClr val="bg1"/>
                          </a:solidFill>
                        </a:rPr>
                        <a:t>Must be 17 and not older than 23 on 1 July of entrance year</a:t>
                      </a:r>
                    </a:p>
                    <a:p>
                      <a:pPr marL="171450" indent="-171450">
                        <a:buFont typeface="Wingdings" panose="05000000000000000000" pitchFamily="2" charset="2"/>
                        <a:buChar char="§"/>
                      </a:pPr>
                      <a:endParaRPr lang="en-US" sz="900" dirty="0">
                        <a:solidFill>
                          <a:schemeClr val="bg1"/>
                        </a:solidFill>
                      </a:endParaRPr>
                    </a:p>
                    <a:p>
                      <a:pPr marL="171450" indent="-171450">
                        <a:buFont typeface="Wingdings" panose="05000000000000000000" pitchFamily="2" charset="2"/>
                        <a:buChar char="§"/>
                      </a:pPr>
                      <a:r>
                        <a:rPr lang="en-US" sz="900" dirty="0">
                          <a:solidFill>
                            <a:schemeClr val="bg1"/>
                          </a:solidFill>
                        </a:rPr>
                        <a:t>Unmarried with no legal responsibility to support others</a:t>
                      </a:r>
                    </a:p>
                    <a:p>
                      <a:endParaRPr lang="en-US" sz="900" dirty="0">
                        <a:solidFill>
                          <a:schemeClr val="bg1"/>
                        </a:solidFill>
                      </a:endParaRPr>
                    </a:p>
                  </a:txBody>
                  <a:tcPr/>
                </a:tc>
                <a:tc>
                  <a:txBody>
                    <a:bodyPr/>
                    <a:lstStyle/>
                    <a:p>
                      <a:pPr marL="171450" indent="-171450">
                        <a:buFont typeface="Arial" panose="020B0604020202020204" pitchFamily="34" charset="0"/>
                        <a:buChar char="•"/>
                      </a:pPr>
                      <a:r>
                        <a:rPr lang="en-US" sz="900" dirty="0">
                          <a:solidFill>
                            <a:schemeClr val="bg1"/>
                          </a:solidFill>
                        </a:rPr>
                        <a:t>Provides intensive preparation for the academic, military, and physical training curriculum at the Naval Academy</a:t>
                      </a:r>
                    </a:p>
                    <a:p>
                      <a:pPr marL="0" indent="0">
                        <a:buFont typeface="Arial" panose="020B0604020202020204" pitchFamily="34" charset="0"/>
                        <a:buNone/>
                      </a:pP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Offered direct appointment to the Naval Academy</a:t>
                      </a:r>
                    </a:p>
                    <a:p>
                      <a:pPr marL="0" indent="0">
                        <a:buFont typeface="Arial" panose="020B0604020202020204" pitchFamily="34" charset="0"/>
                        <a:buNone/>
                      </a:pP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Must be not older than 22 as of 1 July of the entrance year</a:t>
                      </a:r>
                    </a:p>
                    <a:p>
                      <a:endParaRPr lang="en-US" sz="900" dirty="0">
                        <a:solidFill>
                          <a:schemeClr val="bg1"/>
                        </a:solidFill>
                      </a:endParaRPr>
                    </a:p>
                  </a:txBody>
                  <a:tcPr/>
                </a:tc>
                <a:tc>
                  <a:txBody>
                    <a:bodyPr/>
                    <a:lstStyle/>
                    <a:p>
                      <a:r>
                        <a:rPr lang="en-US" sz="900" b="1" dirty="0">
                          <a:solidFill>
                            <a:schemeClr val="bg1"/>
                          </a:solidFill>
                        </a:rPr>
                        <a:t>Minimum </a:t>
                      </a:r>
                    </a:p>
                    <a:p>
                      <a:pPr marL="171450" indent="-171450">
                        <a:buFont typeface="Arial" panose="020B0604020202020204" pitchFamily="34" charset="0"/>
                        <a:buChar char="•"/>
                      </a:pPr>
                      <a:r>
                        <a:rPr lang="en-US" sz="900" dirty="0">
                          <a:solidFill>
                            <a:schemeClr val="bg1"/>
                          </a:solidFill>
                        </a:rPr>
                        <a:t>1000 SAT </a:t>
                      </a:r>
                    </a:p>
                    <a:p>
                      <a:pPr marL="171450" indent="-171450">
                        <a:buFont typeface="Arial" panose="020B0604020202020204" pitchFamily="34" charset="0"/>
                        <a:buChar char="•"/>
                      </a:pPr>
                      <a:r>
                        <a:rPr lang="en-US" sz="900" dirty="0">
                          <a:solidFill>
                            <a:schemeClr val="bg1"/>
                          </a:solidFill>
                        </a:rPr>
                        <a:t>41 ACT (combined Math/English)</a:t>
                      </a:r>
                    </a:p>
                    <a:p>
                      <a:r>
                        <a:rPr lang="en-US" sz="900" b="1" dirty="0">
                          <a:solidFill>
                            <a:schemeClr val="bg1"/>
                          </a:solidFill>
                        </a:rPr>
                        <a:t>Two components:</a:t>
                      </a:r>
                    </a:p>
                    <a:p>
                      <a:pPr marL="171450" indent="-171450">
                        <a:buFont typeface="Arial" panose="020B0604020202020204" pitchFamily="34" charset="0"/>
                        <a:buChar char="•"/>
                      </a:pPr>
                      <a:r>
                        <a:rPr lang="en-US" sz="900" dirty="0">
                          <a:solidFill>
                            <a:schemeClr val="bg1"/>
                          </a:solidFill>
                        </a:rPr>
                        <a:t>8 weeks at Naval Science Institute (NSI)</a:t>
                      </a:r>
                    </a:p>
                    <a:p>
                      <a:pPr marL="171450" indent="-171450">
                        <a:buFont typeface="Arial" panose="020B0604020202020204" pitchFamily="34" charset="0"/>
                        <a:buChar char="•"/>
                      </a:pPr>
                      <a:r>
                        <a:rPr lang="en-US" sz="900" dirty="0">
                          <a:solidFill>
                            <a:schemeClr val="bg1"/>
                          </a:solidFill>
                        </a:rPr>
                        <a:t>36 months at NROTC university</a:t>
                      </a:r>
                    </a:p>
                    <a:p>
                      <a:r>
                        <a:rPr lang="en-US" sz="900" dirty="0">
                          <a:solidFill>
                            <a:schemeClr val="bg1"/>
                          </a:solidFill>
                        </a:rPr>
                        <a:t>Receive full pay and allowances</a:t>
                      </a:r>
                    </a:p>
                    <a:p>
                      <a:r>
                        <a:rPr lang="en-US" sz="900" dirty="0">
                          <a:solidFill>
                            <a:schemeClr val="bg1"/>
                          </a:solidFill>
                        </a:rPr>
                        <a:t>Eligible for advancement</a:t>
                      </a:r>
                    </a:p>
                    <a:p>
                      <a:endParaRPr lang="en-US" sz="900" dirty="0">
                        <a:solidFill>
                          <a:schemeClr val="bg1"/>
                        </a:solidFill>
                      </a:endParaRPr>
                    </a:p>
                  </a:txBody>
                  <a:tcPr/>
                </a:tc>
                <a:tc>
                  <a:txBody>
                    <a:bodyPr/>
                    <a:lstStyle/>
                    <a:p>
                      <a:r>
                        <a:rPr lang="en-US" sz="900" dirty="0">
                          <a:solidFill>
                            <a:schemeClr val="bg1"/>
                          </a:solidFill>
                        </a:rPr>
                        <a:t>Provides opportunity to commission in the Nurse Corps</a:t>
                      </a:r>
                    </a:p>
                    <a:p>
                      <a:r>
                        <a:rPr lang="en-US" sz="900" b="1" dirty="0">
                          <a:solidFill>
                            <a:schemeClr val="bg1"/>
                          </a:solidFill>
                        </a:rPr>
                        <a:t>Minimum </a:t>
                      </a:r>
                    </a:p>
                    <a:p>
                      <a:pPr marL="171450" indent="-171450">
                        <a:buFont typeface="Arial" panose="020B0604020202020204" pitchFamily="34" charset="0"/>
                        <a:buChar char="•"/>
                      </a:pPr>
                      <a:r>
                        <a:rPr lang="en-US" sz="900" dirty="0">
                          <a:solidFill>
                            <a:schemeClr val="bg1"/>
                          </a:solidFill>
                        </a:rPr>
                        <a:t>1000 SAT </a:t>
                      </a:r>
                    </a:p>
                    <a:p>
                      <a:pPr marL="171450" indent="-171450">
                        <a:buFont typeface="Arial" panose="020B0604020202020204" pitchFamily="34" charset="0"/>
                        <a:buChar char="•"/>
                      </a:pPr>
                      <a:r>
                        <a:rPr lang="en-US" sz="900" dirty="0">
                          <a:solidFill>
                            <a:schemeClr val="bg1"/>
                          </a:solidFill>
                        </a:rPr>
                        <a:t>42 ACT (combined Math/English)</a:t>
                      </a: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Can be up to 42 years old</a:t>
                      </a:r>
                    </a:p>
                    <a:p>
                      <a:pPr marL="171450" indent="-171450">
                        <a:buFont typeface="Arial" panose="020B0604020202020204" pitchFamily="34" charset="0"/>
                        <a:buChar char="•"/>
                      </a:pPr>
                      <a:endParaRPr lang="en-US" sz="900" dirty="0">
                        <a:solidFill>
                          <a:schemeClr val="bg1"/>
                        </a:solidFill>
                      </a:endParaRPr>
                    </a:p>
                    <a:p>
                      <a:pPr marL="0" indent="0">
                        <a:buFont typeface="Arial" panose="020B0604020202020204" pitchFamily="34" charset="0"/>
                        <a:buNone/>
                      </a:pPr>
                      <a:r>
                        <a:rPr lang="en-US" sz="900" dirty="0">
                          <a:solidFill>
                            <a:schemeClr val="bg1"/>
                          </a:solidFill>
                        </a:rPr>
                        <a:t>Receive full pay and allowances </a:t>
                      </a:r>
                    </a:p>
                    <a:p>
                      <a:pPr marL="171450" indent="-171450">
                        <a:buFont typeface="Arial" panose="020B0604020202020204" pitchFamily="34" charset="0"/>
                        <a:buChar char="•"/>
                      </a:pPr>
                      <a:r>
                        <a:rPr lang="en-US" sz="900" dirty="0">
                          <a:solidFill>
                            <a:schemeClr val="bg1"/>
                          </a:solidFill>
                        </a:rPr>
                        <a:t>Eligible for advancement</a:t>
                      </a:r>
                    </a:p>
                    <a:p>
                      <a:endParaRPr lang="en-US" sz="900" dirty="0">
                        <a:solidFill>
                          <a:schemeClr val="bg1"/>
                        </a:solidFill>
                      </a:endParaRPr>
                    </a:p>
                  </a:txBody>
                  <a:tcPr/>
                </a:tc>
                <a:tc>
                  <a:txBody>
                    <a:bodyPr/>
                    <a:lstStyle/>
                    <a:p>
                      <a:pPr marL="171450" indent="-171450">
                        <a:buFont typeface="Arial" panose="020B0604020202020204" pitchFamily="34" charset="0"/>
                        <a:buChar char="•"/>
                      </a:pPr>
                      <a:r>
                        <a:rPr lang="en-US" sz="900" dirty="0">
                          <a:solidFill>
                            <a:schemeClr val="bg1"/>
                          </a:solidFill>
                        </a:rPr>
                        <a:t>Must have a </a:t>
                      </a:r>
                      <a:r>
                        <a:rPr lang="en-US" sz="900">
                          <a:solidFill>
                            <a:schemeClr val="bg1"/>
                          </a:solidFill>
                        </a:rPr>
                        <a:t>Bachelor's</a:t>
                      </a:r>
                      <a:r>
                        <a:rPr lang="en-US" sz="900" dirty="0">
                          <a:solidFill>
                            <a:schemeClr val="bg1"/>
                          </a:solidFill>
                        </a:rPr>
                        <a:t> degree </a:t>
                      </a:r>
                    </a:p>
                    <a:p>
                      <a:pPr marL="0" indent="0">
                        <a:buFont typeface="Arial" panose="020B0604020202020204" pitchFamily="34" charset="0"/>
                        <a:buNone/>
                      </a:pP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12 weeks of officer candidate indoctrination and training</a:t>
                      </a:r>
                    </a:p>
                    <a:p>
                      <a:pPr marL="0" indent="0">
                        <a:buFont typeface="Arial" panose="020B0604020202020204" pitchFamily="34" charset="0"/>
                        <a:buNone/>
                      </a:pPr>
                      <a:endParaRPr lang="en-US" sz="900" dirty="0">
                        <a:solidFill>
                          <a:schemeClr val="bg1"/>
                        </a:solidFill>
                      </a:endParaRPr>
                    </a:p>
                    <a:p>
                      <a:pPr marL="0" indent="0">
                        <a:buFont typeface="Arial" panose="020B0604020202020204" pitchFamily="34" charset="0"/>
                        <a:buNone/>
                      </a:pPr>
                      <a:r>
                        <a:rPr lang="en-US" sz="900" dirty="0">
                          <a:solidFill>
                            <a:schemeClr val="bg1"/>
                          </a:solidFill>
                        </a:rPr>
                        <a:t>22 different fields available</a:t>
                      </a:r>
                    </a:p>
                    <a:p>
                      <a:pPr marL="0" indent="0">
                        <a:buFont typeface="Arial" panose="020B0604020202020204" pitchFamily="34" charset="0"/>
                        <a:buNone/>
                      </a:pP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Each designator has its own prerequisites </a:t>
                      </a:r>
                    </a:p>
                    <a:p>
                      <a:endParaRPr lang="en-US" sz="900" dirty="0">
                        <a:solidFill>
                          <a:schemeClr val="bg1"/>
                        </a:solidFill>
                      </a:endParaRPr>
                    </a:p>
                  </a:txBody>
                  <a:tcPr/>
                </a:tc>
                <a:extLst>
                  <a:ext uri="{0D108BD9-81ED-4DB2-BD59-A6C34878D82A}">
                    <a16:rowId xmlns:a16="http://schemas.microsoft.com/office/drawing/2014/main" val="4223038615"/>
                  </a:ext>
                </a:extLst>
              </a:tr>
            </a:tbl>
          </a:graphicData>
        </a:graphic>
      </p:graphicFrame>
      <p:sp>
        <p:nvSpPr>
          <p:cNvPr id="2" name="Title 1"/>
          <p:cNvSpPr>
            <a:spLocks noGrp="1"/>
          </p:cNvSpPr>
          <p:nvPr>
            <p:ph type="title"/>
          </p:nvPr>
        </p:nvSpPr>
        <p:spPr>
          <a:xfrm>
            <a:off x="199092" y="42249"/>
            <a:ext cx="5630834" cy="1325563"/>
          </a:xfrm>
        </p:spPr>
        <p:txBody>
          <a:bodyPr>
            <a:normAutofit/>
          </a:bodyPr>
          <a:lstStyle/>
          <a:p>
            <a:r>
              <a:rPr lang="en-US" sz="3600" dirty="0">
                <a:solidFill>
                  <a:srgbClr val="E8B010"/>
                </a:solidFill>
              </a:rPr>
              <a:t>Commissioning Programs</a:t>
            </a:r>
          </a:p>
        </p:txBody>
      </p:sp>
      <p:sp>
        <p:nvSpPr>
          <p:cNvPr id="3" name="Content Placeholder 2"/>
          <p:cNvSpPr>
            <a:spLocks noGrp="1"/>
          </p:cNvSpPr>
          <p:nvPr>
            <p:ph idx="1"/>
          </p:nvPr>
        </p:nvSpPr>
        <p:spPr>
          <a:xfrm>
            <a:off x="292608" y="973974"/>
            <a:ext cx="7886700" cy="1876801"/>
          </a:xfrm>
        </p:spPr>
        <p:txBody>
          <a:bodyPr vert="horz" lIns="91440" tIns="45720" rIns="91440" bIns="45720" rtlCol="0" anchor="t">
            <a:noAutofit/>
          </a:bodyPr>
          <a:lstStyle/>
          <a:p>
            <a:r>
              <a:rPr lang="en-US" sz="2000" dirty="0">
                <a:latin typeface="Rockwell"/>
              </a:rPr>
              <a:t>Basic Requirements:</a:t>
            </a:r>
          </a:p>
          <a:p>
            <a:pPr lvl="1"/>
            <a:r>
              <a:rPr lang="en-US" sz="2000" dirty="0">
                <a:latin typeface="Rockwell"/>
              </a:rPr>
              <a:t>U.S. Citizen</a:t>
            </a:r>
          </a:p>
          <a:p>
            <a:pPr lvl="1"/>
            <a:r>
              <a:rPr lang="en-US" sz="2000" dirty="0">
                <a:latin typeface="Rockwell"/>
              </a:rPr>
              <a:t>Physically qualified</a:t>
            </a:r>
          </a:p>
          <a:p>
            <a:pPr lvl="1"/>
            <a:r>
              <a:rPr lang="en-US" sz="2000" dirty="0">
                <a:latin typeface="Rockwell"/>
              </a:rPr>
              <a:t>Age</a:t>
            </a:r>
          </a:p>
          <a:p>
            <a:pPr lvl="1"/>
            <a:r>
              <a:rPr lang="en-US" sz="2000" dirty="0">
                <a:latin typeface="Rockwell"/>
              </a:rPr>
              <a:t>Testing</a:t>
            </a:r>
          </a:p>
          <a:p>
            <a:pPr lvl="1"/>
            <a:r>
              <a:rPr lang="en-US" sz="2000" dirty="0">
                <a:latin typeface="Rockwell"/>
              </a:rPr>
              <a:t>Recommended by your Commanding Officer</a:t>
            </a:r>
          </a:p>
          <a:p>
            <a:pPr marL="457200" lvl="1" indent="0">
              <a:buNone/>
            </a:pPr>
            <a:endParaRPr lang="en-US" sz="2800" dirty="0"/>
          </a:p>
        </p:txBody>
      </p:sp>
    </p:spTree>
    <p:extLst>
      <p:ext uri="{BB962C8B-B14F-4D97-AF65-F5344CB8AC3E}">
        <p14:creationId xmlns:p14="http://schemas.microsoft.com/office/powerpoint/2010/main" val="93731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47" y="311759"/>
            <a:ext cx="5820214" cy="1325563"/>
          </a:xfrm>
        </p:spPr>
        <p:txBody>
          <a:bodyPr>
            <a:normAutofit fontScale="90000"/>
          </a:bodyPr>
          <a:lstStyle/>
          <a:p>
            <a:r>
              <a:rPr lang="en-US" dirty="0">
                <a:solidFill>
                  <a:schemeClr val="tx1"/>
                </a:solidFill>
              </a:rPr>
              <a:t>Learning &amp; Development Roadmap (LaDR)</a:t>
            </a:r>
          </a:p>
        </p:txBody>
      </p:sp>
      <p:sp>
        <p:nvSpPr>
          <p:cNvPr id="3" name="Content Placeholder 2"/>
          <p:cNvSpPr>
            <a:spLocks noGrp="1"/>
          </p:cNvSpPr>
          <p:nvPr>
            <p:ph idx="1"/>
          </p:nvPr>
        </p:nvSpPr>
        <p:spPr>
          <a:xfrm>
            <a:off x="320547" y="1725244"/>
            <a:ext cx="8582153" cy="4458677"/>
          </a:xfrm>
        </p:spPr>
        <p:txBody>
          <a:bodyPr vert="horz" lIns="91440" tIns="45720" rIns="91440" bIns="45720" rtlCol="0" anchor="t">
            <a:noAutofit/>
          </a:bodyPr>
          <a:lstStyle/>
          <a:p>
            <a:r>
              <a:rPr lang="en-US" sz="2000" dirty="0">
                <a:latin typeface="Rockwell"/>
              </a:rPr>
              <a:t>Guide developed to assist in mentoring/developing Sailors</a:t>
            </a:r>
          </a:p>
          <a:p>
            <a:pPr marL="0" indent="0">
              <a:buNone/>
            </a:pPr>
            <a:endParaRPr lang="en-US" sz="2000" dirty="0">
              <a:latin typeface="Rockwell"/>
            </a:endParaRPr>
          </a:p>
          <a:p>
            <a:r>
              <a:rPr lang="en-US" sz="2000" dirty="0">
                <a:latin typeface="Rockwell"/>
              </a:rPr>
              <a:t>Allows you to chart and track goals to include:</a:t>
            </a:r>
          </a:p>
          <a:p>
            <a:pPr lvl="1"/>
            <a:r>
              <a:rPr lang="en-US" sz="2000" dirty="0">
                <a:latin typeface="Rockwell"/>
              </a:rPr>
              <a:t>Skills Training</a:t>
            </a:r>
          </a:p>
          <a:p>
            <a:pPr lvl="1"/>
            <a:r>
              <a:rPr lang="en-US" sz="2000" dirty="0">
                <a:latin typeface="Rockwell"/>
              </a:rPr>
              <a:t>Personal &amp; Professional Growth</a:t>
            </a:r>
          </a:p>
          <a:p>
            <a:pPr lvl="1"/>
            <a:r>
              <a:rPr lang="en-US" sz="2000" dirty="0">
                <a:latin typeface="Rockwell"/>
              </a:rPr>
              <a:t>Professional Military Education</a:t>
            </a:r>
          </a:p>
          <a:p>
            <a:pPr lvl="1"/>
            <a:r>
              <a:rPr lang="en-US" sz="2000" dirty="0">
                <a:latin typeface="Rockwell"/>
              </a:rPr>
              <a:t>Education</a:t>
            </a:r>
          </a:p>
          <a:p>
            <a:pPr marL="457200" lvl="1" indent="0">
              <a:buNone/>
            </a:pPr>
            <a:endParaRPr lang="en-US" sz="2000" dirty="0">
              <a:latin typeface="Rockwell"/>
            </a:endParaRPr>
          </a:p>
          <a:p>
            <a:r>
              <a:rPr lang="en-US" sz="2000" dirty="0">
                <a:latin typeface="Rockwell"/>
              </a:rPr>
              <a:t>You can access LaDR using MyNavy Portal (MNP):</a:t>
            </a:r>
          </a:p>
          <a:p>
            <a:pPr lvl="1"/>
            <a:r>
              <a:rPr lang="en-US" sz="1800" dirty="0">
                <a:latin typeface="Rockwell"/>
              </a:rPr>
              <a:t>Path: Career &amp; Life Events; Career Planning; LaDR</a:t>
            </a:r>
          </a:p>
          <a:p>
            <a:pPr lvl="2"/>
            <a:r>
              <a:rPr lang="en-US" sz="1800" dirty="0">
                <a:latin typeface="Rockwell"/>
                <a:hlinkClick r:id="rId3"/>
              </a:rPr>
              <a:t>https://www.mnp.navy.mil/group/career-planning/ladr</a:t>
            </a:r>
            <a:r>
              <a:rPr lang="en-US" sz="1800" dirty="0">
                <a:latin typeface="Rockwell"/>
              </a:rPr>
              <a:t> </a:t>
            </a:r>
            <a:endParaRPr lang="en-US" sz="1800" dirty="0"/>
          </a:p>
        </p:txBody>
      </p:sp>
    </p:spTree>
    <p:extLst>
      <p:ext uri="{BB962C8B-B14F-4D97-AF65-F5344CB8AC3E}">
        <p14:creationId xmlns:p14="http://schemas.microsoft.com/office/powerpoint/2010/main" val="23983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6205" y="1828801"/>
            <a:ext cx="8758816" cy="3794041"/>
          </a:xfrm>
          <a:prstGeom prst="rect">
            <a:avLst/>
          </a:prstGeom>
        </p:spPr>
      </p:pic>
      <p:sp>
        <p:nvSpPr>
          <p:cNvPr id="2" name="Title 1"/>
          <p:cNvSpPr>
            <a:spLocks noGrp="1"/>
          </p:cNvSpPr>
          <p:nvPr>
            <p:ph type="title"/>
          </p:nvPr>
        </p:nvSpPr>
        <p:spPr>
          <a:xfrm>
            <a:off x="196205" y="277534"/>
            <a:ext cx="5630834" cy="1325563"/>
          </a:xfrm>
        </p:spPr>
        <p:txBody>
          <a:bodyPr>
            <a:normAutofit/>
          </a:bodyPr>
          <a:lstStyle/>
          <a:p>
            <a:r>
              <a:rPr lang="en-US" sz="3600" dirty="0">
                <a:solidFill>
                  <a:schemeClr val="tx1"/>
                </a:solidFill>
              </a:rPr>
              <a:t>Career Path</a:t>
            </a:r>
          </a:p>
        </p:txBody>
      </p:sp>
      <p:sp>
        <p:nvSpPr>
          <p:cNvPr id="3" name="Content Placeholder 2"/>
          <p:cNvSpPr>
            <a:spLocks noGrp="1"/>
          </p:cNvSpPr>
          <p:nvPr>
            <p:ph idx="1"/>
          </p:nvPr>
        </p:nvSpPr>
        <p:spPr>
          <a:xfrm>
            <a:off x="297158" y="5238154"/>
            <a:ext cx="8657863" cy="1273173"/>
          </a:xfrm>
        </p:spPr>
        <p:txBody>
          <a:bodyPr vert="horz" lIns="91440" tIns="45720" rIns="91440" bIns="45720" rtlCol="0" anchor="t">
            <a:noAutofit/>
          </a:bodyPr>
          <a:lstStyle/>
          <a:p>
            <a:pPr marL="0" indent="0">
              <a:buNone/>
            </a:pPr>
            <a:endParaRPr lang="en-US" sz="1600" dirty="0">
              <a:latin typeface="Rockwell"/>
            </a:endParaRPr>
          </a:p>
          <a:p>
            <a:endParaRPr lang="en-US"/>
          </a:p>
        </p:txBody>
      </p:sp>
    </p:spTree>
    <p:extLst>
      <p:ext uri="{BB962C8B-B14F-4D97-AF65-F5344CB8AC3E}">
        <p14:creationId xmlns:p14="http://schemas.microsoft.com/office/powerpoint/2010/main" val="147485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8" y="92930"/>
            <a:ext cx="5630834" cy="1325563"/>
          </a:xfrm>
        </p:spPr>
        <p:txBody>
          <a:bodyPr>
            <a:normAutofit/>
          </a:bodyPr>
          <a:lstStyle/>
          <a:p>
            <a:r>
              <a:rPr lang="en-US" sz="3600" dirty="0">
                <a:solidFill>
                  <a:schemeClr val="tx1"/>
                </a:solidFill>
              </a:rPr>
              <a:t>Transition</a:t>
            </a:r>
          </a:p>
        </p:txBody>
      </p:sp>
      <p:sp>
        <p:nvSpPr>
          <p:cNvPr id="3" name="Content Placeholder 2"/>
          <p:cNvSpPr>
            <a:spLocks noGrp="1"/>
          </p:cNvSpPr>
          <p:nvPr>
            <p:ph idx="1"/>
          </p:nvPr>
        </p:nvSpPr>
        <p:spPr>
          <a:xfrm>
            <a:off x="293078" y="1418493"/>
            <a:ext cx="8229600" cy="4342230"/>
          </a:xfrm>
        </p:spPr>
        <p:txBody>
          <a:bodyPr vert="horz" lIns="91440" tIns="45720" rIns="91440" bIns="45720" rtlCol="0" anchor="t">
            <a:normAutofit fontScale="32500" lnSpcReduction="20000"/>
          </a:bodyPr>
          <a:lstStyle/>
          <a:p>
            <a:pPr marL="0" indent="0">
              <a:buNone/>
            </a:pPr>
            <a:r>
              <a:rPr lang="en-US" sz="5500" dirty="0">
                <a:latin typeface="Rockwell"/>
              </a:rPr>
              <a:t>Navy Reserves</a:t>
            </a:r>
          </a:p>
          <a:p>
            <a:r>
              <a:rPr lang="en-US" sz="5500" dirty="0">
                <a:latin typeface="Rockwell"/>
              </a:rPr>
              <a:t>Selected Reserves (SELRES)</a:t>
            </a:r>
          </a:p>
          <a:p>
            <a:pPr lvl="1"/>
            <a:r>
              <a:rPr lang="en-US" sz="3700" dirty="0">
                <a:latin typeface="Rockwell"/>
              </a:rPr>
              <a:t>1 weekend a month and two weeks a year  </a:t>
            </a:r>
            <a:endParaRPr lang="en-US" sz="3700" dirty="0"/>
          </a:p>
          <a:p>
            <a:pPr lvl="1"/>
            <a:r>
              <a:rPr lang="en-US" sz="3700" dirty="0">
                <a:latin typeface="Rockwell"/>
              </a:rPr>
              <a:t>2 year involuntary mobilization deferment (6 months)</a:t>
            </a:r>
          </a:p>
          <a:p>
            <a:pPr lvl="1"/>
            <a:r>
              <a:rPr lang="en-US" sz="3700" dirty="0">
                <a:latin typeface="Rockwell"/>
              </a:rPr>
              <a:t>1 year involuntary mobilization deferment (12 months)</a:t>
            </a:r>
          </a:p>
          <a:p>
            <a:pPr marL="457200" lvl="1" indent="0">
              <a:buNone/>
            </a:pPr>
            <a:endParaRPr lang="en-US" sz="3500" dirty="0">
              <a:latin typeface="Rockwell"/>
            </a:endParaRPr>
          </a:p>
          <a:p>
            <a:r>
              <a:rPr lang="en-US" sz="5500" dirty="0">
                <a:latin typeface="Rockwell"/>
              </a:rPr>
              <a:t>Benefits of SELRES</a:t>
            </a:r>
          </a:p>
          <a:p>
            <a:pPr lvl="1"/>
            <a:r>
              <a:rPr lang="en-US" sz="3700" dirty="0">
                <a:latin typeface="Rockwell"/>
              </a:rPr>
              <a:t>Reserve retirement</a:t>
            </a:r>
          </a:p>
          <a:p>
            <a:pPr lvl="1"/>
            <a:r>
              <a:rPr lang="en-US" sz="3700" dirty="0">
                <a:latin typeface="Rockwell"/>
              </a:rPr>
              <a:t>Pay and affiliation bonuses</a:t>
            </a:r>
          </a:p>
          <a:p>
            <a:pPr lvl="1"/>
            <a:r>
              <a:rPr lang="en-US" sz="3700" dirty="0">
                <a:latin typeface="Rockwell"/>
              </a:rPr>
              <a:t>SGLI/ FSGLI</a:t>
            </a:r>
          </a:p>
          <a:p>
            <a:pPr lvl="1"/>
            <a:r>
              <a:rPr lang="en-US" sz="3700" dirty="0">
                <a:latin typeface="Rockwell"/>
              </a:rPr>
              <a:t>Educational opportunities</a:t>
            </a:r>
          </a:p>
          <a:p>
            <a:pPr lvl="1"/>
            <a:r>
              <a:rPr lang="en-US" sz="3700" dirty="0">
                <a:latin typeface="Rockwell"/>
              </a:rPr>
              <a:t>Medical benefits</a:t>
            </a:r>
          </a:p>
          <a:p>
            <a:pPr lvl="1"/>
            <a:r>
              <a:rPr lang="en-US" sz="3700" dirty="0">
                <a:latin typeface="Rockwell"/>
              </a:rPr>
              <a:t>TAMP (Transitional Assistance Management Program)</a:t>
            </a:r>
          </a:p>
          <a:p>
            <a:pPr lvl="1"/>
            <a:r>
              <a:rPr lang="en-US" sz="3700" dirty="0">
                <a:latin typeface="Rockwell"/>
              </a:rPr>
              <a:t>Eligible to get activated if desired</a:t>
            </a:r>
          </a:p>
          <a:p>
            <a:pPr marL="457200" lvl="1" indent="0">
              <a:buNone/>
            </a:pPr>
            <a:endParaRPr lang="en-US" sz="3700" dirty="0">
              <a:latin typeface="Rockwell"/>
            </a:endParaRPr>
          </a:p>
          <a:p>
            <a:pPr lvl="0"/>
            <a:r>
              <a:rPr lang="en-US" sz="5500" dirty="0">
                <a:solidFill>
                  <a:srgbClr val="FFFEF9"/>
                </a:solidFill>
                <a:latin typeface="Rockwell"/>
              </a:rPr>
              <a:t>Individual Ready Reserves (IRR)</a:t>
            </a:r>
          </a:p>
          <a:p>
            <a:pPr lvl="1"/>
            <a:r>
              <a:rPr lang="en-US" sz="3700" dirty="0">
                <a:solidFill>
                  <a:srgbClr val="FFFEF9"/>
                </a:solidFill>
                <a:latin typeface="Rockwell"/>
              </a:rPr>
              <a:t>Personnel fulfilling their 8 year military service obligation (MSO) </a:t>
            </a:r>
            <a:endParaRPr lang="en-US" sz="3700" dirty="0">
              <a:solidFill>
                <a:srgbClr val="FFFEF9"/>
              </a:solidFill>
            </a:endParaRPr>
          </a:p>
          <a:p>
            <a:pPr lvl="1"/>
            <a:r>
              <a:rPr lang="en-US" sz="3700" dirty="0">
                <a:solidFill>
                  <a:srgbClr val="FFFEF9"/>
                </a:solidFill>
                <a:latin typeface="Rockwell"/>
              </a:rPr>
              <a:t>Not required to drill</a:t>
            </a:r>
          </a:p>
          <a:p>
            <a:pPr lvl="1"/>
            <a:r>
              <a:rPr lang="en-US" sz="3700" dirty="0">
                <a:solidFill>
                  <a:srgbClr val="FFFEF9"/>
                </a:solidFill>
                <a:latin typeface="Rockwell"/>
              </a:rPr>
              <a:t>Required to maintain physical, medical, and dental readiness standards</a:t>
            </a:r>
          </a:p>
          <a:p>
            <a:pPr lvl="1"/>
            <a:r>
              <a:rPr lang="en-US" sz="3700" dirty="0">
                <a:solidFill>
                  <a:srgbClr val="FFFEF9"/>
                </a:solidFill>
                <a:latin typeface="Rockwell"/>
              </a:rPr>
              <a:t>No pay unless activated </a:t>
            </a:r>
            <a:endParaRPr lang="en-US" sz="3700" dirty="0"/>
          </a:p>
          <a:p>
            <a:pPr marL="0" indent="0">
              <a:buNone/>
            </a:pPr>
            <a:endParaRPr lang="en-US" dirty="0"/>
          </a:p>
          <a:p>
            <a:pPr marL="0" indent="0">
              <a:buNone/>
            </a:pPr>
            <a:endParaRPr lang="en-US" dirty="0">
              <a:cs typeface="Segoe UI"/>
            </a:endParaRPr>
          </a:p>
        </p:txBody>
      </p:sp>
    </p:spTree>
    <p:extLst>
      <p:ext uri="{BB962C8B-B14F-4D97-AF65-F5344CB8AC3E}">
        <p14:creationId xmlns:p14="http://schemas.microsoft.com/office/powerpoint/2010/main" val="124890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23" y="217672"/>
            <a:ext cx="5630834" cy="1325563"/>
          </a:xfrm>
        </p:spPr>
        <p:txBody>
          <a:bodyPr>
            <a:normAutofit/>
          </a:bodyPr>
          <a:lstStyle/>
          <a:p>
            <a:r>
              <a:rPr lang="en-US" sz="3600" dirty="0">
                <a:solidFill>
                  <a:schemeClr val="tx1"/>
                </a:solidFill>
              </a:rPr>
              <a:t>Transition Assistance Program</a:t>
            </a:r>
          </a:p>
        </p:txBody>
      </p:sp>
      <p:sp>
        <p:nvSpPr>
          <p:cNvPr id="3" name="Content Placeholder 2"/>
          <p:cNvSpPr>
            <a:spLocks noGrp="1"/>
          </p:cNvSpPr>
          <p:nvPr>
            <p:ph idx="1"/>
          </p:nvPr>
        </p:nvSpPr>
        <p:spPr>
          <a:xfrm>
            <a:off x="350612" y="1491385"/>
            <a:ext cx="8539388" cy="2409125"/>
          </a:xfrm>
        </p:spPr>
        <p:txBody>
          <a:bodyPr vert="horz" lIns="91440" tIns="45720" rIns="91440" bIns="45720" rtlCol="0" anchor="t">
            <a:noAutofit/>
          </a:bodyPr>
          <a:lstStyle/>
          <a:p>
            <a:pPr marL="0" indent="0">
              <a:buNone/>
            </a:pPr>
            <a:r>
              <a:rPr lang="en-US" sz="1600" dirty="0">
                <a:latin typeface="Rockwell"/>
              </a:rPr>
              <a:t>Provides separating and retiring service members the  skills, tools and self-confidence necessary to successfully re-enter the civilian work force</a:t>
            </a:r>
          </a:p>
          <a:p>
            <a:pPr lvl="0"/>
            <a:r>
              <a:rPr lang="en-US" sz="1400" dirty="0">
                <a:solidFill>
                  <a:srgbClr val="FFFEF9"/>
                </a:solidFill>
                <a:latin typeface="Rockwell"/>
              </a:rPr>
              <a:t>Five key components of TAP</a:t>
            </a:r>
          </a:p>
          <a:p>
            <a:pPr lvl="1"/>
            <a:r>
              <a:rPr lang="en-US" sz="1400" dirty="0">
                <a:solidFill>
                  <a:srgbClr val="FFFEF9"/>
                </a:solidFill>
                <a:latin typeface="Rockwell"/>
              </a:rPr>
              <a:t>Mandatory initial counseling/ self assessment at least 365 prior of separation</a:t>
            </a:r>
          </a:p>
          <a:p>
            <a:pPr lvl="1"/>
            <a:r>
              <a:rPr lang="en-US" sz="1400" dirty="0">
                <a:solidFill>
                  <a:srgbClr val="FFFEF9"/>
                </a:solidFill>
                <a:latin typeface="Rockwell"/>
              </a:rPr>
              <a:t>Mandatory pre-separation counseling at least 365 days prior of separation</a:t>
            </a:r>
          </a:p>
          <a:p>
            <a:pPr lvl="1"/>
            <a:r>
              <a:rPr lang="en-US" sz="1400" dirty="0">
                <a:solidFill>
                  <a:srgbClr val="FFFEF9"/>
                </a:solidFill>
                <a:latin typeface="Rockwell"/>
              </a:rPr>
              <a:t>Mandatory TAP core curriculum</a:t>
            </a:r>
          </a:p>
          <a:p>
            <a:pPr lvl="1"/>
            <a:r>
              <a:rPr lang="en-US" sz="1400" dirty="0">
                <a:solidFill>
                  <a:srgbClr val="FFFEF9"/>
                </a:solidFill>
                <a:latin typeface="Rockwell"/>
              </a:rPr>
              <a:t>Selection of two-day track if not waived </a:t>
            </a:r>
            <a:endParaRPr lang="en-US" sz="1400" dirty="0">
              <a:solidFill>
                <a:srgbClr val="FFFEF9"/>
              </a:solidFill>
            </a:endParaRPr>
          </a:p>
          <a:p>
            <a:pPr lvl="1"/>
            <a:r>
              <a:rPr lang="en-US" sz="1400" dirty="0">
                <a:solidFill>
                  <a:srgbClr val="FFFEF9"/>
                </a:solidFill>
                <a:latin typeface="Rockwell"/>
              </a:rPr>
              <a:t>Mandatory Capstone event</a:t>
            </a:r>
          </a:p>
          <a:p>
            <a:endParaRPr lang="en-US" dirty="0"/>
          </a:p>
          <a:p>
            <a:endParaRPr lang="en-US" dirty="0"/>
          </a:p>
          <a:p>
            <a:endParaRPr lang="en-US" dirty="0"/>
          </a:p>
          <a:p>
            <a:pPr marL="0" indent="0">
              <a:buNone/>
            </a:pPr>
            <a:endParaRPr lang="en-US" dirty="0"/>
          </a:p>
        </p:txBody>
      </p:sp>
      <p:grpSp>
        <p:nvGrpSpPr>
          <p:cNvPr id="4" name="Group 3"/>
          <p:cNvGrpSpPr/>
          <p:nvPr/>
        </p:nvGrpSpPr>
        <p:grpSpPr>
          <a:xfrm>
            <a:off x="951731" y="3666559"/>
            <a:ext cx="6796472" cy="1413397"/>
            <a:chOff x="635726" y="3526154"/>
            <a:chExt cx="7980044" cy="1846287"/>
          </a:xfrm>
        </p:grpSpPr>
        <p:sp>
          <p:nvSpPr>
            <p:cNvPr id="5" name="TextBox 4"/>
            <p:cNvSpPr txBox="1"/>
            <p:nvPr/>
          </p:nvSpPr>
          <p:spPr>
            <a:xfrm>
              <a:off x="635726" y="4366601"/>
              <a:ext cx="1097280" cy="1005840"/>
            </a:xfrm>
            <a:prstGeom prst="rect">
              <a:avLst/>
            </a:prstGeom>
            <a:solidFill>
              <a:schemeClr val="tx1"/>
            </a:solidFill>
          </p:spPr>
          <p:txBody>
            <a:bodyPr wrap="square" rtlCol="0" anchor="ctr" anchorCtr="1">
              <a:noAutofit/>
            </a:bodyPr>
            <a:lstStyle/>
            <a:p>
              <a:pPr algn="ctr"/>
              <a:r>
                <a:rPr lang="en-US" sz="1200" dirty="0">
                  <a:solidFill>
                    <a:srgbClr val="FFFEF9"/>
                  </a:solidFill>
                </a:rPr>
                <a:t>Self-Assessment &amp; Initial Counseling </a:t>
              </a:r>
            </a:p>
          </p:txBody>
        </p:sp>
        <p:sp>
          <p:nvSpPr>
            <p:cNvPr id="6" name="TextBox 5"/>
            <p:cNvSpPr txBox="1"/>
            <p:nvPr/>
          </p:nvSpPr>
          <p:spPr>
            <a:xfrm>
              <a:off x="2240280" y="4366601"/>
              <a:ext cx="1097280" cy="1005840"/>
            </a:xfrm>
            <a:prstGeom prst="rect">
              <a:avLst/>
            </a:prstGeom>
            <a:solidFill>
              <a:schemeClr val="tx1"/>
            </a:solidFill>
          </p:spPr>
          <p:txBody>
            <a:bodyPr wrap="square" rtlCol="0" anchor="ctr" anchorCtr="1">
              <a:normAutofit fontScale="70000" lnSpcReduction="20000"/>
            </a:bodyPr>
            <a:lstStyle/>
            <a:p>
              <a:pPr algn="ctr"/>
              <a:r>
                <a:rPr lang="en-US" dirty="0">
                  <a:solidFill>
                    <a:srgbClr val="FFFEF9"/>
                  </a:solidFill>
                </a:rPr>
                <a:t>Pre-Separation Counseling</a:t>
              </a:r>
            </a:p>
          </p:txBody>
        </p:sp>
        <p:sp>
          <p:nvSpPr>
            <p:cNvPr id="7" name="TextBox 6"/>
            <p:cNvSpPr txBox="1"/>
            <p:nvPr/>
          </p:nvSpPr>
          <p:spPr>
            <a:xfrm>
              <a:off x="3657600" y="4353898"/>
              <a:ext cx="1097280" cy="1005840"/>
            </a:xfrm>
            <a:prstGeom prst="rect">
              <a:avLst/>
            </a:prstGeom>
            <a:solidFill>
              <a:schemeClr val="tx1"/>
            </a:solidFill>
          </p:spPr>
          <p:txBody>
            <a:bodyPr wrap="square" rtlCol="0" anchor="ctr" anchorCtr="1">
              <a:noAutofit/>
            </a:bodyPr>
            <a:lstStyle/>
            <a:p>
              <a:pPr algn="ctr"/>
              <a:r>
                <a:rPr lang="en-US" sz="1400" dirty="0">
                  <a:solidFill>
                    <a:srgbClr val="FFFEF9"/>
                  </a:solidFill>
                </a:rPr>
                <a:t>DOD Transition Day</a:t>
              </a:r>
            </a:p>
          </p:txBody>
        </p:sp>
        <p:sp>
          <p:nvSpPr>
            <p:cNvPr id="8" name="TextBox 7"/>
            <p:cNvSpPr txBox="1"/>
            <p:nvPr/>
          </p:nvSpPr>
          <p:spPr>
            <a:xfrm>
              <a:off x="4882242" y="4353898"/>
              <a:ext cx="1189537" cy="1005840"/>
            </a:xfrm>
            <a:prstGeom prst="rect">
              <a:avLst/>
            </a:prstGeom>
            <a:solidFill>
              <a:schemeClr val="tx1"/>
            </a:solidFill>
          </p:spPr>
          <p:txBody>
            <a:bodyPr wrap="square" rtlCol="0" anchor="ctr" anchorCtr="1">
              <a:normAutofit fontScale="70000" lnSpcReduction="20000"/>
            </a:bodyPr>
            <a:lstStyle/>
            <a:p>
              <a:pPr algn="ctr"/>
              <a:r>
                <a:rPr lang="en-US" dirty="0">
                  <a:solidFill>
                    <a:srgbClr val="FFFEF9"/>
                  </a:solidFill>
                </a:rPr>
                <a:t>VA Benefits/</a:t>
              </a:r>
            </a:p>
            <a:p>
              <a:pPr algn="ctr"/>
              <a:r>
                <a:rPr lang="en-US" dirty="0">
                  <a:solidFill>
                    <a:srgbClr val="FFFEF9"/>
                  </a:solidFill>
                </a:rPr>
                <a:t>DOLEW Workshop</a:t>
              </a:r>
            </a:p>
          </p:txBody>
        </p:sp>
        <p:sp>
          <p:nvSpPr>
            <p:cNvPr id="9" name="TextBox 8"/>
            <p:cNvSpPr txBox="1"/>
            <p:nvPr/>
          </p:nvSpPr>
          <p:spPr>
            <a:xfrm>
              <a:off x="6245971" y="4353898"/>
              <a:ext cx="1097280" cy="1005841"/>
            </a:xfrm>
            <a:prstGeom prst="rect">
              <a:avLst/>
            </a:prstGeom>
            <a:solidFill>
              <a:schemeClr val="tx1"/>
            </a:solidFill>
          </p:spPr>
          <p:txBody>
            <a:bodyPr wrap="square" rtlCol="0" anchor="ctr" anchorCtr="1">
              <a:noAutofit/>
            </a:bodyPr>
            <a:lstStyle/>
            <a:p>
              <a:pPr algn="ctr"/>
              <a:r>
                <a:rPr lang="en-US" sz="1600" dirty="0">
                  <a:solidFill>
                    <a:srgbClr val="FFFEF9"/>
                  </a:solidFill>
                </a:rPr>
                <a:t>2-Day Career Track</a:t>
              </a:r>
            </a:p>
          </p:txBody>
        </p:sp>
        <p:sp>
          <p:nvSpPr>
            <p:cNvPr id="10" name="TextBox 9"/>
            <p:cNvSpPr txBox="1"/>
            <p:nvPr/>
          </p:nvSpPr>
          <p:spPr>
            <a:xfrm>
              <a:off x="7443378" y="4346864"/>
              <a:ext cx="1172392" cy="1005841"/>
            </a:xfrm>
            <a:prstGeom prst="rect">
              <a:avLst/>
            </a:prstGeom>
            <a:solidFill>
              <a:schemeClr val="tx1"/>
            </a:solidFill>
          </p:spPr>
          <p:txBody>
            <a:bodyPr wrap="square" rtlCol="0" anchor="ctr" anchorCtr="1">
              <a:noAutofit/>
            </a:bodyPr>
            <a:lstStyle/>
            <a:p>
              <a:pPr algn="ctr"/>
              <a:r>
                <a:rPr lang="en-US" sz="1400" dirty="0">
                  <a:solidFill>
                    <a:srgbClr val="FFFEF9"/>
                  </a:solidFill>
                </a:rPr>
                <a:t>CAPSTONE</a:t>
              </a:r>
            </a:p>
          </p:txBody>
        </p:sp>
        <p:sp>
          <p:nvSpPr>
            <p:cNvPr id="11" name="Left Brace 10"/>
            <p:cNvSpPr/>
            <p:nvPr/>
          </p:nvSpPr>
          <p:spPr>
            <a:xfrm rot="5400000">
              <a:off x="5228739" y="1553062"/>
              <a:ext cx="305771" cy="5295900"/>
            </a:xfrm>
            <a:prstGeom prst="leftBrace">
              <a:avLst>
                <a:gd name="adj1" fmla="val 15857"/>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8B010"/>
                </a:solidFill>
              </a:endParaRPr>
            </a:p>
          </p:txBody>
        </p:sp>
        <p:sp>
          <p:nvSpPr>
            <p:cNvPr id="12" name="Left Brace 11"/>
            <p:cNvSpPr/>
            <p:nvPr/>
          </p:nvSpPr>
          <p:spPr>
            <a:xfrm rot="5400000">
              <a:off x="1042137" y="3814730"/>
              <a:ext cx="318474" cy="78526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8B010"/>
                </a:solidFill>
              </a:endParaRPr>
            </a:p>
          </p:txBody>
        </p:sp>
        <p:sp>
          <p:nvSpPr>
            <p:cNvPr id="13" name="TextBox 12"/>
            <p:cNvSpPr txBox="1"/>
            <p:nvPr/>
          </p:nvSpPr>
          <p:spPr>
            <a:xfrm>
              <a:off x="698454" y="3526154"/>
              <a:ext cx="1005840" cy="365760"/>
            </a:xfrm>
            <a:prstGeom prst="rect">
              <a:avLst/>
            </a:prstGeom>
            <a:noFill/>
          </p:spPr>
          <p:txBody>
            <a:bodyPr wrap="square" rtlCol="0" anchor="ctr" anchorCtr="1">
              <a:normAutofit fontScale="85000" lnSpcReduction="20000"/>
            </a:bodyPr>
            <a:lstStyle/>
            <a:p>
              <a:pPr algn="ctr"/>
              <a:r>
                <a:rPr lang="en-US" dirty="0">
                  <a:solidFill>
                    <a:srgbClr val="E8B010"/>
                  </a:solidFill>
                </a:rPr>
                <a:t>CCC</a:t>
              </a:r>
            </a:p>
          </p:txBody>
        </p:sp>
        <p:pic>
          <p:nvPicPr>
            <p:cNvPr id="14" name="Picture 13"/>
            <p:cNvPicPr>
              <a:picLocks noChangeAspect="1"/>
            </p:cNvPicPr>
            <p:nvPr/>
          </p:nvPicPr>
          <p:blipFill>
            <a:blip r:embed="rId3"/>
            <a:stretch>
              <a:fillRect/>
            </a:stretch>
          </p:blipFill>
          <p:spPr>
            <a:xfrm>
              <a:off x="2275214" y="3541593"/>
              <a:ext cx="6212820" cy="431594"/>
            </a:xfrm>
            <a:prstGeom prst="rect">
              <a:avLst/>
            </a:prstGeom>
          </p:spPr>
        </p:pic>
      </p:grpSp>
      <p:sp>
        <p:nvSpPr>
          <p:cNvPr id="15" name="TextBox 14"/>
          <p:cNvSpPr txBox="1"/>
          <p:nvPr/>
        </p:nvSpPr>
        <p:spPr>
          <a:xfrm>
            <a:off x="911145" y="5124781"/>
            <a:ext cx="1113077" cy="871753"/>
          </a:xfrm>
          <a:prstGeom prst="rect">
            <a:avLst/>
          </a:prstGeom>
          <a:noFill/>
        </p:spPr>
        <p:txBody>
          <a:bodyPr wrap="square" rtlCol="0" anchor="t" anchorCtr="0">
            <a:normAutofit/>
          </a:bodyPr>
          <a:lstStyle/>
          <a:p>
            <a:pPr marL="91440" indent="-91440">
              <a:buFont typeface="Arial" panose="020B0604020202020204" pitchFamily="34" charset="0"/>
              <a:buChar char="•"/>
            </a:pPr>
            <a:r>
              <a:rPr lang="en-US" sz="900">
                <a:solidFill>
                  <a:srgbClr val="FFFEF9"/>
                </a:solidFill>
              </a:rPr>
              <a:t>Mandatory</a:t>
            </a:r>
          </a:p>
          <a:p>
            <a:pPr marL="91440" indent="-91440">
              <a:buFont typeface="Arial" panose="020B0604020202020204" pitchFamily="34" charset="0"/>
              <a:buChar char="•"/>
            </a:pPr>
            <a:r>
              <a:rPr lang="en-US" sz="900">
                <a:solidFill>
                  <a:srgbClr val="FFFEF9"/>
                </a:solidFill>
              </a:rPr>
              <a:t>Completed 365 days from separation</a:t>
            </a:r>
          </a:p>
          <a:p>
            <a:pPr marL="91440" indent="-91440">
              <a:buFont typeface="Arial" panose="020B0604020202020204" pitchFamily="34" charset="0"/>
              <a:buChar char="•"/>
            </a:pPr>
            <a:endParaRPr lang="en-US" sz="1100">
              <a:solidFill>
                <a:srgbClr val="FFFEF9"/>
              </a:solidFill>
            </a:endParaRPr>
          </a:p>
        </p:txBody>
      </p:sp>
      <p:sp>
        <p:nvSpPr>
          <p:cNvPr id="16" name="TextBox 15"/>
          <p:cNvSpPr txBox="1"/>
          <p:nvPr/>
        </p:nvSpPr>
        <p:spPr>
          <a:xfrm>
            <a:off x="2172254" y="5136567"/>
            <a:ext cx="1227505" cy="835591"/>
          </a:xfrm>
          <a:prstGeom prst="rect">
            <a:avLst/>
          </a:prstGeom>
          <a:noFill/>
        </p:spPr>
        <p:txBody>
          <a:bodyPr wrap="square" rtlCol="0" anchor="t" anchorCtr="0">
            <a:normAutofit/>
          </a:bodyPr>
          <a:lstStyle/>
          <a:p>
            <a:pPr algn="ctr"/>
            <a:r>
              <a:rPr lang="en-US" sz="900">
                <a:solidFill>
                  <a:srgbClr val="FFFEF9"/>
                </a:solidFill>
              </a:rPr>
              <a:t>DAY 1</a:t>
            </a:r>
          </a:p>
          <a:p>
            <a:pPr marL="91440" indent="-91440">
              <a:buFont typeface="Arial" panose="020B0604020202020204" pitchFamily="34" charset="0"/>
              <a:buChar char="•"/>
            </a:pPr>
            <a:r>
              <a:rPr lang="en-US" sz="900">
                <a:solidFill>
                  <a:srgbClr val="FFFEF9"/>
                </a:solidFill>
              </a:rPr>
              <a:t>Mandatory</a:t>
            </a:r>
          </a:p>
          <a:p>
            <a:pPr marL="91440" indent="-91440">
              <a:buFont typeface="Arial" panose="020B0604020202020204" pitchFamily="34" charset="0"/>
              <a:buChar char="•"/>
            </a:pPr>
            <a:r>
              <a:rPr lang="en-US" sz="900">
                <a:solidFill>
                  <a:srgbClr val="FFFEF9"/>
                </a:solidFill>
              </a:rPr>
              <a:t>Completed 365 days from separation</a:t>
            </a:r>
          </a:p>
          <a:p>
            <a:pPr marL="91440" indent="-91440">
              <a:buFont typeface="Arial" panose="020B0604020202020204" pitchFamily="34" charset="0"/>
              <a:buChar char="•"/>
            </a:pPr>
            <a:endParaRPr lang="en-US" sz="1100">
              <a:solidFill>
                <a:srgbClr val="FFFEF9"/>
              </a:solidFill>
            </a:endParaRPr>
          </a:p>
        </p:txBody>
      </p:sp>
      <p:sp>
        <p:nvSpPr>
          <p:cNvPr id="17" name="TextBox 16"/>
          <p:cNvSpPr txBox="1"/>
          <p:nvPr/>
        </p:nvSpPr>
        <p:spPr>
          <a:xfrm>
            <a:off x="3344349" y="5079959"/>
            <a:ext cx="1489723" cy="988295"/>
          </a:xfrm>
          <a:prstGeom prst="rect">
            <a:avLst/>
          </a:prstGeom>
          <a:noFill/>
        </p:spPr>
        <p:txBody>
          <a:bodyPr wrap="square" rtlCol="0" anchor="t" anchorCtr="0">
            <a:normAutofit/>
          </a:bodyPr>
          <a:lstStyle/>
          <a:p>
            <a:pPr algn="ctr"/>
            <a:r>
              <a:rPr lang="en-US" sz="900">
                <a:solidFill>
                  <a:srgbClr val="FFFEF9"/>
                </a:solidFill>
              </a:rPr>
              <a:t>DAY 2</a:t>
            </a:r>
          </a:p>
          <a:p>
            <a:pPr marL="91440" indent="-91440">
              <a:buFont typeface="Arial" panose="020B0604020202020204" pitchFamily="34" charset="0"/>
              <a:buChar char="•"/>
            </a:pPr>
            <a:r>
              <a:rPr lang="en-US" sz="900">
                <a:solidFill>
                  <a:srgbClr val="FFFEF9"/>
                </a:solidFill>
              </a:rPr>
              <a:t>Mandatory</a:t>
            </a:r>
          </a:p>
          <a:p>
            <a:pPr marL="91440" indent="-91440">
              <a:buFont typeface="Arial" panose="020B0604020202020204" pitchFamily="34" charset="0"/>
              <a:buChar char="•"/>
            </a:pPr>
            <a:r>
              <a:rPr lang="en-US" sz="900">
                <a:solidFill>
                  <a:srgbClr val="FFFEF9"/>
                </a:solidFill>
              </a:rPr>
              <a:t>My Transition</a:t>
            </a:r>
          </a:p>
          <a:p>
            <a:pPr marL="91440" indent="-91440">
              <a:buFont typeface="Arial" panose="020B0604020202020204" pitchFamily="34" charset="0"/>
              <a:buChar char="•"/>
            </a:pPr>
            <a:r>
              <a:rPr lang="en-US" sz="900">
                <a:solidFill>
                  <a:srgbClr val="FFFEF9"/>
                </a:solidFill>
              </a:rPr>
              <a:t>Military Occupational Code Crosswalk</a:t>
            </a:r>
          </a:p>
          <a:p>
            <a:pPr marL="91440" indent="-91440">
              <a:buFont typeface="Arial" panose="020B0604020202020204" pitchFamily="34" charset="0"/>
              <a:buChar char="•"/>
            </a:pPr>
            <a:r>
              <a:rPr lang="en-US" sz="900">
                <a:solidFill>
                  <a:srgbClr val="FFFEF9"/>
                </a:solidFill>
              </a:rPr>
              <a:t>Financial Planning</a:t>
            </a:r>
          </a:p>
          <a:p>
            <a:pPr marL="91440" indent="-91440">
              <a:buFont typeface="Arial" panose="020B0604020202020204" pitchFamily="34" charset="0"/>
              <a:buChar char="•"/>
            </a:pPr>
            <a:endParaRPr lang="en-US" sz="1100">
              <a:solidFill>
                <a:srgbClr val="FFFEF9"/>
              </a:solidFill>
            </a:endParaRPr>
          </a:p>
        </p:txBody>
      </p:sp>
      <p:sp>
        <p:nvSpPr>
          <p:cNvPr id="18" name="TextBox 17"/>
          <p:cNvSpPr txBox="1"/>
          <p:nvPr/>
        </p:nvSpPr>
        <p:spPr>
          <a:xfrm>
            <a:off x="4504583" y="5087109"/>
            <a:ext cx="1264024" cy="1237982"/>
          </a:xfrm>
          <a:prstGeom prst="rect">
            <a:avLst/>
          </a:prstGeom>
          <a:noFill/>
        </p:spPr>
        <p:txBody>
          <a:bodyPr wrap="square" rtlCol="0" anchor="t" anchorCtr="0">
            <a:normAutofit/>
          </a:bodyPr>
          <a:lstStyle/>
          <a:p>
            <a:pPr algn="ctr"/>
            <a:r>
              <a:rPr lang="en-US" sz="900">
                <a:solidFill>
                  <a:srgbClr val="FFFEF9"/>
                </a:solidFill>
              </a:rPr>
              <a:t>DAY 3</a:t>
            </a:r>
          </a:p>
          <a:p>
            <a:pPr marL="91440" indent="-91440">
              <a:buFont typeface="Arial" panose="020B0604020202020204" pitchFamily="34" charset="0"/>
              <a:buChar char="•"/>
            </a:pPr>
            <a:r>
              <a:rPr lang="en-US" sz="900">
                <a:solidFill>
                  <a:srgbClr val="FFFEF9"/>
                </a:solidFill>
              </a:rPr>
              <a:t>Mandatory</a:t>
            </a:r>
          </a:p>
          <a:p>
            <a:pPr marL="91440" indent="-91440">
              <a:buFont typeface="Arial" panose="020B0604020202020204" pitchFamily="34" charset="0"/>
              <a:buChar char="•"/>
            </a:pPr>
            <a:r>
              <a:rPr lang="en-US" sz="900">
                <a:solidFill>
                  <a:srgbClr val="FFFEF9"/>
                </a:solidFill>
              </a:rPr>
              <a:t>VA Benefits</a:t>
            </a:r>
          </a:p>
          <a:p>
            <a:pPr marL="91440" indent="-91440">
              <a:buFont typeface="Arial" panose="020B0604020202020204" pitchFamily="34" charset="0"/>
              <a:buChar char="•"/>
            </a:pPr>
            <a:r>
              <a:rPr lang="en-US" sz="900">
                <a:solidFill>
                  <a:srgbClr val="FFFEF9"/>
                </a:solidFill>
              </a:rPr>
              <a:t>Department of Labor Employment Workshop</a:t>
            </a:r>
          </a:p>
          <a:p>
            <a:pPr marL="91440" indent="-91440">
              <a:buFont typeface="Arial" panose="020B0604020202020204" pitchFamily="34" charset="0"/>
              <a:buChar char="•"/>
            </a:pPr>
            <a:endParaRPr lang="en-US" sz="1100">
              <a:solidFill>
                <a:srgbClr val="FFFEF9"/>
              </a:solidFill>
            </a:endParaRPr>
          </a:p>
          <a:p>
            <a:pPr marL="91440" indent="-91440">
              <a:buFont typeface="Arial" panose="020B0604020202020204" pitchFamily="34" charset="0"/>
              <a:buChar char="•"/>
            </a:pPr>
            <a:endParaRPr lang="en-US" sz="1100">
              <a:solidFill>
                <a:srgbClr val="FFFEF9"/>
              </a:solidFill>
            </a:endParaRPr>
          </a:p>
        </p:txBody>
      </p:sp>
      <p:sp>
        <p:nvSpPr>
          <p:cNvPr id="19" name="TextBox 18"/>
          <p:cNvSpPr txBox="1"/>
          <p:nvPr/>
        </p:nvSpPr>
        <p:spPr>
          <a:xfrm>
            <a:off x="5647075" y="4997252"/>
            <a:ext cx="2320954" cy="1146989"/>
          </a:xfrm>
          <a:prstGeom prst="rect">
            <a:avLst/>
          </a:prstGeom>
          <a:noFill/>
        </p:spPr>
        <p:txBody>
          <a:bodyPr wrap="square" rtlCol="0" anchor="t" anchorCtr="0">
            <a:noAutofit/>
          </a:bodyPr>
          <a:lstStyle/>
          <a:p>
            <a:r>
              <a:rPr lang="en-US" sz="1100">
                <a:solidFill>
                  <a:srgbClr val="FFFEF9"/>
                </a:solidFill>
              </a:rPr>
              <a:t>              </a:t>
            </a:r>
            <a:r>
              <a:rPr lang="en-US" sz="900">
                <a:solidFill>
                  <a:srgbClr val="FFFEF9"/>
                </a:solidFill>
              </a:rPr>
              <a:t>DAY 4 &amp; 5</a:t>
            </a:r>
          </a:p>
          <a:p>
            <a:r>
              <a:rPr lang="en-US" sz="900">
                <a:solidFill>
                  <a:srgbClr val="FFFEF9"/>
                </a:solidFill>
              </a:rPr>
              <a:t>• Employment Track: Employment Workshop</a:t>
            </a:r>
            <a:br>
              <a:rPr lang="en-US" sz="900">
                <a:solidFill>
                  <a:srgbClr val="FFFEF9"/>
                </a:solidFill>
              </a:rPr>
            </a:br>
            <a:r>
              <a:rPr lang="en-US" sz="900">
                <a:solidFill>
                  <a:srgbClr val="FFFEF9"/>
                </a:solidFill>
              </a:rPr>
              <a:t>• Education Track: Managing Your (my) Education</a:t>
            </a:r>
            <a:br>
              <a:rPr lang="en-US" sz="900">
                <a:solidFill>
                  <a:srgbClr val="FFFEF9"/>
                </a:solidFill>
              </a:rPr>
            </a:br>
            <a:r>
              <a:rPr lang="en-US" sz="900">
                <a:solidFill>
                  <a:srgbClr val="FFFEF9"/>
                </a:solidFill>
              </a:rPr>
              <a:t>• Vocational Track: Career and Credential Exploration</a:t>
            </a:r>
            <a:br>
              <a:rPr lang="en-US" sz="900">
                <a:solidFill>
                  <a:srgbClr val="FFFEF9"/>
                </a:solidFill>
              </a:rPr>
            </a:br>
            <a:r>
              <a:rPr lang="en-US" sz="900">
                <a:solidFill>
                  <a:srgbClr val="FFFEF9"/>
                </a:solidFill>
              </a:rPr>
              <a:t>• Entrepreneurship Track: Boots to Business</a:t>
            </a:r>
          </a:p>
        </p:txBody>
      </p:sp>
      <p:sp>
        <p:nvSpPr>
          <p:cNvPr id="20" name="TextBox 19"/>
          <p:cNvSpPr txBox="1"/>
          <p:nvPr/>
        </p:nvSpPr>
        <p:spPr>
          <a:xfrm>
            <a:off x="7668742" y="4551849"/>
            <a:ext cx="1563304" cy="567218"/>
          </a:xfrm>
          <a:prstGeom prst="rect">
            <a:avLst/>
          </a:prstGeom>
          <a:noFill/>
        </p:spPr>
        <p:txBody>
          <a:bodyPr wrap="square" rtlCol="0" anchor="t" anchorCtr="0">
            <a:normAutofit/>
          </a:bodyPr>
          <a:lstStyle/>
          <a:p>
            <a:pPr marL="91440" indent="-91440">
              <a:buFont typeface="Arial" panose="020B0604020202020204" pitchFamily="34" charset="0"/>
              <a:buChar char="•"/>
            </a:pPr>
            <a:r>
              <a:rPr lang="en-US" sz="900">
                <a:solidFill>
                  <a:srgbClr val="FFFEF9"/>
                </a:solidFill>
              </a:rPr>
              <a:t>Must be completed no later than 90 days prior to separation</a:t>
            </a:r>
          </a:p>
          <a:p>
            <a:pPr marL="91440" indent="-91440">
              <a:buFont typeface="Arial" panose="020B0604020202020204" pitchFamily="34" charset="0"/>
              <a:buChar char="•"/>
            </a:pPr>
            <a:endParaRPr lang="en-US" sz="1100">
              <a:solidFill>
                <a:srgbClr val="FFFEF9"/>
              </a:solidFill>
            </a:endParaRPr>
          </a:p>
        </p:txBody>
      </p:sp>
    </p:spTree>
    <p:extLst>
      <p:ext uri="{BB962C8B-B14F-4D97-AF65-F5344CB8AC3E}">
        <p14:creationId xmlns:p14="http://schemas.microsoft.com/office/powerpoint/2010/main" val="68000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40" y="117851"/>
            <a:ext cx="5630834" cy="1325563"/>
          </a:xfrm>
        </p:spPr>
        <p:txBody>
          <a:bodyPr>
            <a:normAutofit/>
          </a:bodyPr>
          <a:lstStyle/>
          <a:p>
            <a:r>
              <a:rPr lang="en-US" sz="3600" dirty="0">
                <a:solidFill>
                  <a:srgbClr val="E8B010"/>
                </a:solidFill>
              </a:rPr>
              <a:t>Review and Summary</a:t>
            </a:r>
          </a:p>
        </p:txBody>
      </p:sp>
      <p:sp>
        <p:nvSpPr>
          <p:cNvPr id="4" name="Content Placeholder 2"/>
          <p:cNvSpPr>
            <a:spLocks noGrp="1"/>
          </p:cNvSpPr>
          <p:nvPr>
            <p:ph idx="1"/>
          </p:nvPr>
        </p:nvSpPr>
        <p:spPr>
          <a:xfrm>
            <a:off x="479240" y="1443414"/>
            <a:ext cx="7886700" cy="4101350"/>
          </a:xfrm>
        </p:spPr>
        <p:txBody>
          <a:bodyPr>
            <a:normAutofit/>
          </a:bodyPr>
          <a:lstStyle/>
          <a:p>
            <a:r>
              <a:rPr lang="en-US" sz="2400" dirty="0"/>
              <a:t>Career Development Boards</a:t>
            </a:r>
          </a:p>
          <a:p>
            <a:r>
              <a:rPr lang="en-US" sz="2400" dirty="0"/>
              <a:t>Advancement</a:t>
            </a:r>
          </a:p>
          <a:p>
            <a:r>
              <a:rPr lang="en-US" sz="2400" dirty="0"/>
              <a:t>Commissioning Programs</a:t>
            </a:r>
          </a:p>
          <a:p>
            <a:r>
              <a:rPr lang="en-US" sz="2400" dirty="0"/>
              <a:t>LaDR</a:t>
            </a:r>
          </a:p>
          <a:p>
            <a:r>
              <a:rPr lang="en-US" sz="2400" dirty="0"/>
              <a:t>Military Obligation Service (MSO)</a:t>
            </a:r>
          </a:p>
          <a:p>
            <a:r>
              <a:rPr lang="en-US" sz="2400" dirty="0"/>
              <a:t>Transition</a:t>
            </a:r>
          </a:p>
          <a:p>
            <a:pPr marL="0" indent="0">
              <a:buNone/>
            </a:pPr>
            <a:endParaRPr lang="en-US" dirty="0"/>
          </a:p>
          <a:p>
            <a:pPr marL="0" indent="0" algn="ctr">
              <a:buNone/>
            </a:pPr>
            <a:r>
              <a:rPr lang="en-US" sz="3600" b="1" dirty="0">
                <a:solidFill>
                  <a:schemeClr val="tx1"/>
                </a:solidFill>
              </a:rPr>
              <a:t>Questions?</a:t>
            </a:r>
          </a:p>
        </p:txBody>
      </p:sp>
    </p:spTree>
    <p:extLst>
      <p:ext uri="{BB962C8B-B14F-4D97-AF65-F5344CB8AC3E}">
        <p14:creationId xmlns:p14="http://schemas.microsoft.com/office/powerpoint/2010/main" val="230690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04787"/>
            <a:ext cx="5630834" cy="1325563"/>
          </a:xfrm>
        </p:spPr>
        <p:txBody>
          <a:bodyPr/>
          <a:lstStyle/>
          <a:p>
            <a:r>
              <a:rPr lang="en-US" dirty="0">
                <a:solidFill>
                  <a:srgbClr val="E8B010"/>
                </a:solidFill>
              </a:rPr>
              <a:t>References</a:t>
            </a:r>
          </a:p>
        </p:txBody>
      </p:sp>
      <p:sp>
        <p:nvSpPr>
          <p:cNvPr id="3" name="Content Placeholder 2"/>
          <p:cNvSpPr>
            <a:spLocks noGrp="1"/>
          </p:cNvSpPr>
          <p:nvPr>
            <p:ph idx="1"/>
          </p:nvPr>
        </p:nvSpPr>
        <p:spPr>
          <a:xfrm>
            <a:off x="276225" y="1708150"/>
            <a:ext cx="8315325" cy="4421043"/>
          </a:xfrm>
        </p:spPr>
        <p:txBody>
          <a:bodyPr vert="horz" lIns="91440" tIns="45720" rIns="91440" bIns="45720" rtlCol="0" anchor="t">
            <a:normAutofit/>
          </a:bodyPr>
          <a:lstStyle/>
          <a:p>
            <a:r>
              <a:rPr lang="en-US" sz="1600" dirty="0">
                <a:latin typeface="Rockwell"/>
              </a:rPr>
              <a:t>OPNAVINST 1040.11 (series)- Navy Enlisted Retention And Career Development Program</a:t>
            </a:r>
            <a:endParaRPr lang="en-US" sz="1600" dirty="0"/>
          </a:p>
          <a:p>
            <a:r>
              <a:rPr lang="en-US" sz="1600" dirty="0">
                <a:latin typeface="Rockwell"/>
              </a:rPr>
              <a:t>NAVPERS 15878M- Career Counselor Handbook</a:t>
            </a:r>
          </a:p>
          <a:p>
            <a:r>
              <a:rPr lang="en-US" sz="1600" dirty="0">
                <a:latin typeface="Rockwell"/>
              </a:rPr>
              <a:t>BUPERSINST 1430.16G- Advancement Manual for Enlisted Personnel of the U.S. Navy and U.S. Navy Reserve</a:t>
            </a:r>
          </a:p>
          <a:p>
            <a:r>
              <a:rPr lang="en-US" sz="1600" dirty="0">
                <a:latin typeface="Rockwell"/>
              </a:rPr>
              <a:t>OPNAVINST 1420.1B- Commissioning Programs Manual</a:t>
            </a:r>
          </a:p>
          <a:p>
            <a:r>
              <a:rPr lang="en-US" sz="1600" dirty="0">
                <a:latin typeface="Rockwell"/>
              </a:rPr>
              <a:t>OPNAVINST 1900.2D- Transition Assistance Program</a:t>
            </a:r>
            <a:endParaRPr lang="en-US" sz="1600" dirty="0"/>
          </a:p>
          <a:p>
            <a:r>
              <a:rPr lang="en-US" sz="1600" dirty="0">
                <a:latin typeface="Rockwell"/>
              </a:rPr>
              <a:t>My Navy Portal, Career Planning- https://www.mnp.navy.mil/group/career-planning/ladr</a:t>
            </a:r>
          </a:p>
          <a:p>
            <a:r>
              <a:rPr lang="en-US" sz="1600" dirty="0">
                <a:latin typeface="Rockwell"/>
              </a:rPr>
              <a:t>Navy Credentialing Opportunities Online (COOL), Understanding Your LADR/OARS- https://www.cool.osd.mil/usn/resources_and_links/index.html?UnderstandingYourLadr </a:t>
            </a:r>
          </a:p>
          <a:p>
            <a:r>
              <a:rPr lang="en-US" sz="1600" dirty="0">
                <a:latin typeface="Rockwell"/>
              </a:rPr>
              <a:t>Enlisted Community Manager page- https://www.mynavyhr.navy.mil/Career-Management/Community-Management/Enlisted/Administration/</a:t>
            </a:r>
          </a:p>
          <a:p>
            <a:pPr marL="0" indent="0">
              <a:buNone/>
            </a:pPr>
            <a:endParaRPr lang="en-US" sz="1600" dirty="0"/>
          </a:p>
        </p:txBody>
      </p:sp>
    </p:spTree>
    <p:extLst>
      <p:ext uri="{BB962C8B-B14F-4D97-AF65-F5344CB8AC3E}">
        <p14:creationId xmlns:p14="http://schemas.microsoft.com/office/powerpoint/2010/main" val="57960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732"/>
            <a:ext cx="7067550" cy="1184055"/>
          </a:xfrm>
        </p:spPr>
        <p:txBody>
          <a:bodyPr>
            <a:normAutofit/>
          </a:bodyPr>
          <a:lstStyle/>
          <a:p>
            <a:r>
              <a:rPr lang="en-US" sz="3600" dirty="0">
                <a:solidFill>
                  <a:schemeClr val="bg2">
                    <a:lumMod val="50000"/>
                  </a:schemeClr>
                </a:solidFill>
                <a:latin typeface="Rockwell"/>
              </a:rPr>
              <a:t>Contract Obligation</a:t>
            </a:r>
          </a:p>
        </p:txBody>
      </p:sp>
      <p:sp>
        <p:nvSpPr>
          <p:cNvPr id="3" name="Content Placeholder 2"/>
          <p:cNvSpPr>
            <a:spLocks noGrp="1"/>
          </p:cNvSpPr>
          <p:nvPr>
            <p:ph idx="1"/>
          </p:nvPr>
        </p:nvSpPr>
        <p:spPr>
          <a:xfrm>
            <a:off x="400050" y="1496441"/>
            <a:ext cx="7886700" cy="4101350"/>
          </a:xfrm>
        </p:spPr>
        <p:txBody>
          <a:bodyPr vert="horz" lIns="91440" tIns="45720" rIns="91440" bIns="45720" rtlCol="0" anchor="t">
            <a:normAutofit/>
          </a:bodyPr>
          <a:lstStyle/>
          <a:p>
            <a:r>
              <a:rPr lang="en-US" dirty="0">
                <a:latin typeface="Rockwell"/>
              </a:rPr>
              <a:t>Length of time you are required to obligate service (OBLISERV) per assignment. </a:t>
            </a:r>
            <a:endParaRPr lang="en-US" dirty="0"/>
          </a:p>
          <a:p>
            <a:r>
              <a:rPr lang="en-US" dirty="0"/>
              <a:t>Calculated in months. </a:t>
            </a:r>
          </a:p>
          <a:p>
            <a:r>
              <a:rPr lang="en-US" dirty="0"/>
              <a:t>Length determined by number of sea/shore commands you have been previously assigned to.</a:t>
            </a:r>
          </a:p>
          <a:p>
            <a:r>
              <a:rPr lang="en-US" dirty="0">
                <a:latin typeface="Rockwell"/>
              </a:rPr>
              <a:t>Can be fulfilled via reenlistment or extensions.</a:t>
            </a:r>
          </a:p>
          <a:p>
            <a:endParaRPr lang="en-US" i="1" dirty="0"/>
          </a:p>
        </p:txBody>
      </p:sp>
    </p:spTree>
    <p:extLst>
      <p:ext uri="{BB962C8B-B14F-4D97-AF65-F5344CB8AC3E}">
        <p14:creationId xmlns:p14="http://schemas.microsoft.com/office/powerpoint/2010/main" val="6903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03" y="227107"/>
            <a:ext cx="5630834" cy="1325563"/>
          </a:xfrm>
        </p:spPr>
        <p:txBody>
          <a:bodyPr/>
          <a:lstStyle/>
          <a:p>
            <a:r>
              <a:rPr lang="en-US" dirty="0">
                <a:solidFill>
                  <a:schemeClr val="bg2">
                    <a:lumMod val="50000"/>
                  </a:schemeClr>
                </a:solidFill>
              </a:rPr>
              <a:t>Reenlistment</a:t>
            </a:r>
          </a:p>
        </p:txBody>
      </p:sp>
      <p:sp>
        <p:nvSpPr>
          <p:cNvPr id="3" name="Content Placeholder 2"/>
          <p:cNvSpPr>
            <a:spLocks noGrp="1"/>
          </p:cNvSpPr>
          <p:nvPr>
            <p:ph idx="1"/>
          </p:nvPr>
        </p:nvSpPr>
        <p:spPr>
          <a:xfrm>
            <a:off x="310203" y="1552670"/>
            <a:ext cx="8205147" cy="4374305"/>
          </a:xfrm>
        </p:spPr>
        <p:txBody>
          <a:bodyPr vert="horz" lIns="91440" tIns="45720" rIns="91440" bIns="45720" rtlCol="0" anchor="t">
            <a:normAutofit/>
          </a:bodyPr>
          <a:lstStyle/>
          <a:p>
            <a:r>
              <a:rPr lang="en-US" dirty="0">
                <a:latin typeface="Rockwell"/>
              </a:rPr>
              <a:t>Reenlistment term: 2, 3, 4, 5, or 6 years</a:t>
            </a:r>
          </a:p>
          <a:p>
            <a:r>
              <a:rPr lang="en-US" dirty="0">
                <a:latin typeface="Rockwell"/>
              </a:rPr>
              <a:t>Recommended for retention by CO</a:t>
            </a:r>
          </a:p>
          <a:p>
            <a:r>
              <a:rPr lang="en-US" dirty="0">
                <a:latin typeface="Rockwell"/>
              </a:rPr>
              <a:t>Must be rated</a:t>
            </a:r>
          </a:p>
          <a:p>
            <a:r>
              <a:rPr lang="en-US" dirty="0">
                <a:latin typeface="Rockwell"/>
              </a:rPr>
              <a:t>Must be physically and medically qualified</a:t>
            </a:r>
          </a:p>
          <a:p>
            <a:r>
              <a:rPr lang="en-US" dirty="0">
                <a:latin typeface="Rockwell"/>
              </a:rPr>
              <a:t>Must have an approved Career Waypoints (C-Ways)– Reenlistment quota</a:t>
            </a:r>
          </a:p>
          <a:p>
            <a:r>
              <a:rPr lang="en-US" dirty="0">
                <a:latin typeface="Rockwell"/>
              </a:rPr>
              <a:t>Cannot exceed High Year Tenure (HYT)</a:t>
            </a:r>
          </a:p>
          <a:p>
            <a:endParaRPr lang="en-US" sz="2400" dirty="0"/>
          </a:p>
        </p:txBody>
      </p:sp>
    </p:spTree>
    <p:extLst>
      <p:ext uri="{BB962C8B-B14F-4D97-AF65-F5344CB8AC3E}">
        <p14:creationId xmlns:p14="http://schemas.microsoft.com/office/powerpoint/2010/main" val="352164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14" y="192987"/>
            <a:ext cx="5630834" cy="1325563"/>
          </a:xfrm>
        </p:spPr>
        <p:txBody>
          <a:bodyPr>
            <a:normAutofit/>
          </a:bodyPr>
          <a:lstStyle/>
          <a:p>
            <a:r>
              <a:rPr lang="en-US" sz="3600" dirty="0">
                <a:solidFill>
                  <a:schemeClr val="bg2">
                    <a:lumMod val="50000"/>
                  </a:schemeClr>
                </a:solidFill>
                <a:latin typeface="Rockwell"/>
              </a:rPr>
              <a:t>Extension</a:t>
            </a:r>
          </a:p>
        </p:txBody>
      </p:sp>
      <p:sp>
        <p:nvSpPr>
          <p:cNvPr id="3" name="Content Placeholder 2"/>
          <p:cNvSpPr>
            <a:spLocks noGrp="1"/>
          </p:cNvSpPr>
          <p:nvPr>
            <p:ph idx="1"/>
          </p:nvPr>
        </p:nvSpPr>
        <p:spPr>
          <a:xfrm>
            <a:off x="389814" y="1518550"/>
            <a:ext cx="7886700" cy="4101350"/>
          </a:xfrm>
        </p:spPr>
        <p:txBody>
          <a:bodyPr vert="horz" lIns="91440" tIns="45720" rIns="91440" bIns="45720" rtlCol="0" anchor="t">
            <a:normAutofit/>
          </a:bodyPr>
          <a:lstStyle/>
          <a:p>
            <a:r>
              <a:rPr lang="en-US" dirty="0">
                <a:latin typeface="Rockwell"/>
              </a:rPr>
              <a:t>Extensions can be executed for minimum 1 month up to maximum 48 months. </a:t>
            </a:r>
            <a:endParaRPr lang="en-US" dirty="0"/>
          </a:p>
          <a:p>
            <a:r>
              <a:rPr lang="en-US" dirty="0">
                <a:latin typeface="Rockwell"/>
              </a:rPr>
              <a:t>Reason for Extensions (School, PRD, HYT, Retain in service, etc.)  </a:t>
            </a:r>
            <a:endParaRPr lang="en-US" dirty="0"/>
          </a:p>
          <a:p>
            <a:r>
              <a:rPr lang="en-US" dirty="0">
                <a:latin typeface="Rockwell"/>
              </a:rPr>
              <a:t>Sailor whose enlistment contract ends prior to their duty station tour lengths will be asked to obligate service (OBLISERV) to complete their prescribed tour.</a:t>
            </a:r>
          </a:p>
          <a:p>
            <a:endParaRPr lang="en-US" sz="2000" dirty="0"/>
          </a:p>
          <a:p>
            <a:pPr marL="0" indent="0">
              <a:buNone/>
            </a:pPr>
            <a:endParaRPr lang="en-US" sz="2000" dirty="0"/>
          </a:p>
        </p:txBody>
      </p:sp>
    </p:spTree>
    <p:extLst>
      <p:ext uri="{BB962C8B-B14F-4D97-AF65-F5344CB8AC3E}">
        <p14:creationId xmlns:p14="http://schemas.microsoft.com/office/powerpoint/2010/main" val="143658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1" y="276228"/>
            <a:ext cx="5630834" cy="1325563"/>
          </a:xfrm>
        </p:spPr>
        <p:txBody>
          <a:bodyPr>
            <a:normAutofit/>
          </a:bodyPr>
          <a:lstStyle/>
          <a:p>
            <a:r>
              <a:rPr lang="en-US" sz="3600" dirty="0">
                <a:solidFill>
                  <a:schemeClr val="bg2">
                    <a:lumMod val="50000"/>
                  </a:schemeClr>
                </a:solidFill>
                <a:latin typeface="Rockwell"/>
              </a:rPr>
              <a:t>Zones of Enlistment</a:t>
            </a:r>
          </a:p>
        </p:txBody>
      </p:sp>
      <p:sp>
        <p:nvSpPr>
          <p:cNvPr id="3" name="Content Placeholder 2"/>
          <p:cNvSpPr>
            <a:spLocks noGrp="1"/>
          </p:cNvSpPr>
          <p:nvPr>
            <p:ph idx="1"/>
          </p:nvPr>
        </p:nvSpPr>
        <p:spPr>
          <a:xfrm>
            <a:off x="438151" y="1724025"/>
            <a:ext cx="7886700" cy="4101350"/>
          </a:xfrm>
        </p:spPr>
        <p:txBody>
          <a:bodyPr vert="horz" lIns="91440" tIns="45720" rIns="91440" bIns="45720" rtlCol="0" anchor="t">
            <a:normAutofit/>
          </a:bodyPr>
          <a:lstStyle/>
          <a:p>
            <a:r>
              <a:rPr lang="en-US" dirty="0">
                <a:latin typeface="Rockwell"/>
              </a:rPr>
              <a:t>Zone A: 0 – 6 Years</a:t>
            </a:r>
          </a:p>
          <a:p>
            <a:r>
              <a:rPr lang="en-US" dirty="0">
                <a:latin typeface="Rockwell"/>
              </a:rPr>
              <a:t>Zone B: 6 – 10 Years</a:t>
            </a:r>
          </a:p>
          <a:p>
            <a:r>
              <a:rPr lang="en-US" dirty="0">
                <a:latin typeface="Rockwell"/>
              </a:rPr>
              <a:t>Zone C: 10 – 14 Years</a:t>
            </a:r>
          </a:p>
          <a:p>
            <a:r>
              <a:rPr lang="en-US" dirty="0">
                <a:latin typeface="Rockwell"/>
              </a:rPr>
              <a:t>Zone D: 14 – 20 Years</a:t>
            </a:r>
          </a:p>
          <a:p>
            <a:r>
              <a:rPr lang="en-US" dirty="0">
                <a:latin typeface="Rockwell"/>
              </a:rPr>
              <a:t>Zone E: &gt;20 Years</a:t>
            </a:r>
          </a:p>
        </p:txBody>
      </p:sp>
    </p:spTree>
    <p:extLst>
      <p:ext uri="{BB962C8B-B14F-4D97-AF65-F5344CB8AC3E}">
        <p14:creationId xmlns:p14="http://schemas.microsoft.com/office/powerpoint/2010/main" val="129245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1" y="301628"/>
            <a:ext cx="5630834" cy="1325563"/>
          </a:xfrm>
        </p:spPr>
        <p:txBody>
          <a:bodyPr/>
          <a:lstStyle/>
          <a:p>
            <a:r>
              <a:rPr lang="en-US" dirty="0">
                <a:solidFill>
                  <a:srgbClr val="E8B010"/>
                </a:solidFill>
              </a:rPr>
              <a:t>Military Obligation Service (MSO)</a:t>
            </a:r>
          </a:p>
        </p:txBody>
      </p:sp>
      <p:sp>
        <p:nvSpPr>
          <p:cNvPr id="3" name="Content Placeholder 2"/>
          <p:cNvSpPr>
            <a:spLocks noGrp="1"/>
          </p:cNvSpPr>
          <p:nvPr>
            <p:ph idx="1"/>
          </p:nvPr>
        </p:nvSpPr>
        <p:spPr>
          <a:xfrm>
            <a:off x="488951" y="1762125"/>
            <a:ext cx="7886700" cy="4101350"/>
          </a:xfrm>
        </p:spPr>
        <p:txBody>
          <a:bodyPr>
            <a:normAutofit fontScale="92500" lnSpcReduction="10000"/>
          </a:bodyPr>
          <a:lstStyle/>
          <a:p>
            <a:r>
              <a:rPr lang="en-US" dirty="0"/>
              <a:t>All First Termers must serve in a Military Service for a total initial period of not less than 6 years nor more than 8 years, unless discharged under regulations prescribed by the Secretary of Defense or (for Navy personnel) the Secretary of the Navy (SECNAV)</a:t>
            </a:r>
          </a:p>
          <a:p>
            <a:endParaRPr lang="en-US" dirty="0"/>
          </a:p>
          <a:p>
            <a:r>
              <a:rPr lang="en-US" dirty="0"/>
              <a:t>MSO can be completed by 4 years Active duty/ 4 years Reserve or 4 years Active duty/ 2 years Selective Reserve (SELRES)/ 2 years Inactive Ready Reserve (IRR). </a:t>
            </a:r>
          </a:p>
          <a:p>
            <a:endParaRPr lang="en-US" dirty="0"/>
          </a:p>
        </p:txBody>
      </p:sp>
    </p:spTree>
    <p:extLst>
      <p:ext uri="{BB962C8B-B14F-4D97-AF65-F5344CB8AC3E}">
        <p14:creationId xmlns:p14="http://schemas.microsoft.com/office/powerpoint/2010/main" val="18562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1" y="131507"/>
            <a:ext cx="5630834" cy="1325563"/>
          </a:xfrm>
        </p:spPr>
        <p:txBody>
          <a:bodyPr>
            <a:normAutofit/>
          </a:bodyPr>
          <a:lstStyle/>
          <a:p>
            <a:r>
              <a:rPr lang="en-US" sz="3600" dirty="0">
                <a:solidFill>
                  <a:srgbClr val="E8B010"/>
                </a:solidFill>
              </a:rPr>
              <a:t>Career Development Boards (CDB)</a:t>
            </a:r>
            <a:endParaRPr lang="en-US" sz="3600" dirty="0">
              <a:solidFill>
                <a:schemeClr val="tx1"/>
              </a:solidFill>
            </a:endParaRPr>
          </a:p>
        </p:txBody>
      </p:sp>
      <p:sp>
        <p:nvSpPr>
          <p:cNvPr id="3" name="Content Placeholder 2"/>
          <p:cNvSpPr>
            <a:spLocks noGrp="1"/>
          </p:cNvSpPr>
          <p:nvPr>
            <p:ph idx="1"/>
          </p:nvPr>
        </p:nvSpPr>
        <p:spPr>
          <a:xfrm>
            <a:off x="336551" y="1634870"/>
            <a:ext cx="8604249" cy="4897829"/>
          </a:xfrm>
        </p:spPr>
        <p:txBody>
          <a:bodyPr vert="horz" lIns="91440" tIns="45720" rIns="91440" bIns="45720" rtlCol="0" anchor="t">
            <a:noAutofit/>
          </a:bodyPr>
          <a:lstStyle/>
          <a:p>
            <a:r>
              <a:rPr lang="en-US" sz="2000" dirty="0">
                <a:latin typeface="Rockwell"/>
              </a:rPr>
              <a:t>Career Development Boards (CDBs) are the primary delivery method to ensure Sailors are provided guidance to make informed career decisions based on current Navy policies, programs, and procedures.</a:t>
            </a:r>
          </a:p>
          <a:p>
            <a:endParaRPr lang="en-US" sz="2000" dirty="0">
              <a:latin typeface="Rockwell"/>
            </a:endParaRPr>
          </a:p>
          <a:p>
            <a:r>
              <a:rPr lang="en-US" sz="2000" dirty="0">
                <a:latin typeface="Rockwell"/>
              </a:rPr>
              <a:t>The CDB schedule consists of Reporting, 24 month/CWAY, 48 month, and  60-month CDB’s. </a:t>
            </a:r>
          </a:p>
          <a:p>
            <a:endParaRPr lang="en-US" sz="2000" dirty="0">
              <a:latin typeface="Rockwell"/>
            </a:endParaRPr>
          </a:p>
          <a:p>
            <a:r>
              <a:rPr lang="en-US" sz="2000" dirty="0">
                <a:latin typeface="Rockwell"/>
              </a:rPr>
              <a:t>The CDB schedule for PACT Sailors consists of Reporting,  6/12/18 months.</a:t>
            </a:r>
          </a:p>
          <a:p>
            <a:endParaRPr lang="en-US" sz="2000" dirty="0">
              <a:latin typeface="Rockwell"/>
            </a:endParaRPr>
          </a:p>
          <a:p>
            <a:r>
              <a:rPr lang="en-US" sz="2000" dirty="0">
                <a:latin typeface="Rockwell"/>
              </a:rPr>
              <a:t>Additionally, a CDB shall be conducted for Advancement, Commissioning,  Education, Separation, etc. or at the request of the Sailor.</a:t>
            </a:r>
          </a:p>
          <a:p>
            <a:pPr>
              <a:buFont typeface="Arial" panose="05000000000000000000" pitchFamily="2" charset="2"/>
              <a:buChar char="•"/>
            </a:pPr>
            <a:endParaRPr lang="en-US" sz="3800" dirty="0"/>
          </a:p>
          <a:p>
            <a:pPr algn="ctr">
              <a:buFont typeface="Arial" panose="05000000000000000000" pitchFamily="2" charset="2"/>
              <a:buChar char="•"/>
            </a:pPr>
            <a:endParaRPr lang="en-US" b="1" dirty="0"/>
          </a:p>
        </p:txBody>
      </p:sp>
    </p:spTree>
    <p:extLst>
      <p:ext uri="{BB962C8B-B14F-4D97-AF65-F5344CB8AC3E}">
        <p14:creationId xmlns:p14="http://schemas.microsoft.com/office/powerpoint/2010/main" val="822237060"/>
      </p:ext>
    </p:extLst>
  </p:cSld>
  <p:clrMapOvr>
    <a:masterClrMapping/>
  </p:clrMapOvr>
</p:sld>
</file>

<file path=ppt/theme/theme1.xml><?xml version="1.0" encoding="utf-8"?>
<a:theme xmlns:a="http://schemas.openxmlformats.org/drawingml/2006/main" name="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0" ma:contentTypeDescription="Create a new document." ma:contentTypeScope="" ma:versionID="693f3d6660946d3c93b3ef5e644baf5c">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078E0-6EC0-415D-A6E1-D5D9418650C0}">
  <ds:schemaRefs>
    <ds:schemaRef ds:uri="http://schemas.microsoft.com/sharepoint/v3/contenttype/forms"/>
  </ds:schemaRefs>
</ds:datastoreItem>
</file>

<file path=customXml/itemProps2.xml><?xml version="1.0" encoding="utf-8"?>
<ds:datastoreItem xmlns:ds="http://schemas.openxmlformats.org/officeDocument/2006/customXml" ds:itemID="{BF9B435B-F815-46E8-A9E5-1F17A2E6EA8C}">
  <ds:schemaRefs>
    <ds:schemaRef ds:uri="http://schemas.microsoft.com/office/2006/metadata/properties"/>
    <ds:schemaRef ds:uri="http://purl.org/dc/terms/"/>
    <ds:schemaRef ds:uri="df973e7e-d561-4bdc-82b8-7e03e2790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f983c02f-8e4c-413e-8233-61a43bac8b22"/>
    <ds:schemaRef ds:uri="http://www.w3.org/XML/1998/namespace"/>
    <ds:schemaRef ds:uri="http://purl.org/dc/dcmitype/"/>
  </ds:schemaRefs>
</ds:datastoreItem>
</file>

<file path=customXml/itemProps3.xml><?xml version="1.0" encoding="utf-8"?>
<ds:datastoreItem xmlns:ds="http://schemas.openxmlformats.org/officeDocument/2006/customXml" ds:itemID="{5618778C-B122-4F0B-B51C-6160EE2FB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350</TotalTime>
  <Words>3198</Words>
  <Application>Microsoft Office PowerPoint</Application>
  <PresentationFormat>On-screen Show (4:3)</PresentationFormat>
  <Paragraphs>396</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Rockwell</vt:lpstr>
      <vt:lpstr>Segoe UI</vt:lpstr>
      <vt:lpstr>Wingdings</vt:lpstr>
      <vt:lpstr>fbts2</vt:lpstr>
      <vt:lpstr>First Term Success Workshop</vt:lpstr>
      <vt:lpstr>Enabling Objectives</vt:lpstr>
      <vt:lpstr>References</vt:lpstr>
      <vt:lpstr>Contract Obligation</vt:lpstr>
      <vt:lpstr>Reenlistment</vt:lpstr>
      <vt:lpstr>Extension</vt:lpstr>
      <vt:lpstr>Zones of Enlistment</vt:lpstr>
      <vt:lpstr>Military Obligation Service (MSO)</vt:lpstr>
      <vt:lpstr>Career Development Boards (CDB)</vt:lpstr>
      <vt:lpstr>Navy Wide Advancement Exam (NWAE)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Profile Sheet</vt:lpstr>
      <vt:lpstr>Commissioning Programs</vt:lpstr>
      <vt:lpstr>Learning &amp; Development Roadmap (LaDR)</vt:lpstr>
      <vt:lpstr>Career Path</vt:lpstr>
      <vt:lpstr>Transition</vt:lpstr>
      <vt:lpstr>Transition Assistance Program</vt:lpstr>
      <vt:lpstr>Review and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Osborne, James R MCPO USN DCNO N1 (USA)</cp:lastModifiedBy>
  <cp:revision>373</cp:revision>
  <dcterms:created xsi:type="dcterms:W3CDTF">2019-02-21T05:43:23Z</dcterms:created>
  <dcterms:modified xsi:type="dcterms:W3CDTF">2025-05-01T17:04:01Z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y fmtid="{D5CDD505-2E9C-101B-9397-08002B2CF9AE}" pid="3" name="Order">
    <vt:r8>94900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